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1961" r:id="rId2"/>
    <p:sldId id="1962" r:id="rId3"/>
    <p:sldId id="1965" r:id="rId4"/>
    <p:sldId id="1963" r:id="rId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千田 俊哉" initials="千田" lastIdx="8" clrIdx="0"/>
  <p:cmAuthor id="2" name="Microsoft Office User" initials="MOU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B7F9"/>
    <a:srgbClr val="0432FF"/>
    <a:srgbClr val="FF8AD8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51"/>
    <p:restoredTop sz="95970" autoAdjust="0"/>
  </p:normalViewPr>
  <p:slideViewPr>
    <p:cSldViewPr snapToGrid="0" snapToObjects="1">
      <p:cViewPr varScale="1">
        <p:scale>
          <a:sx n="94" d="100"/>
          <a:sy n="94" d="100"/>
        </p:scale>
        <p:origin x="216" y="6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7" d="100"/>
        <a:sy n="1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1697-CC08-4943-A9E0-D41C9940F4C4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0D62A-1A8D-B049-A260-570FE210B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254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341F-4DAB-1549-A4A7-3DDFD365D7F1}" type="datetimeFigureOut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0BF99-A7EB-BB4C-9285-A1AFB975B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104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BF99-A7EB-BB4C-9285-A1AFB975BE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42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BF99-A7EB-BB4C-9285-A1AFB975BEF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63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BF99-A7EB-BB4C-9285-A1AFB975BEF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99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0BF99-A7EB-BB4C-9285-A1AFB975BEF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87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49CB-517C-364B-93E1-427A10355D1C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51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1170-B0E8-094A-BC2E-0DC53BD46672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1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25F2-A8AD-C44D-AABB-5CCF2B4C572B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26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17D5-A4D2-8946-A6C2-089648241248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67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E26E-6EAB-6849-9BFE-468F9A4B987C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83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09A7-0D08-B643-9AE9-2F878DA4FDDB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98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FC8A-1021-FE4C-9DBB-3FE5DAA8E279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06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2A23-B12B-4440-8647-0DF3EC03C4C4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2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E4C6-BB24-D147-A2E6-DD7672D5AA21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6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CBBC-826D-F74A-A0E7-250A27CC5F30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0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C3C4-071A-4244-A576-810925AB870D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44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0CF0-FDC6-0E42-9196-B014F56B663B}" type="datetime1">
              <a:rPr kumimoji="1" lang="ja-JP" altLang="en-US" smtClean="0"/>
              <a:t>2022/11/17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7FC1-5595-0942-9BD9-527CF0EC3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07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ryoEMネットワーク">
            <a:extLst>
              <a:ext uri="{FF2B5EF4-FFF2-40B4-BE49-F238E27FC236}">
                <a16:creationId xmlns:a16="http://schemas.microsoft.com/office/drawing/2014/main" id="{6303FC19-C7E9-F042-82B9-C657BABBDB38}"/>
              </a:ext>
            </a:extLst>
          </p:cNvPr>
          <p:cNvSpPr txBox="1">
            <a:spLocks/>
          </p:cNvSpPr>
          <p:nvPr/>
        </p:nvSpPr>
        <p:spPr>
          <a:xfrm>
            <a:off x="0" y="144963"/>
            <a:ext cx="9905999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 algn="ctr"/>
            <a:r>
              <a:rPr lang="ja-JP" altLang="en-US" sz="4000" b="1">
                <a:latin typeface="メイリオ"/>
                <a:ea typeface="メイリオ"/>
                <a:cs typeface="メイリオ"/>
              </a:rPr>
              <a:t>施設紹介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4000" b="1">
                <a:latin typeface="メイリオ"/>
                <a:ea typeface="メイリオ"/>
                <a:cs typeface="メイリオ"/>
              </a:rPr>
              <a:t>筑波大学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】</a:t>
            </a:r>
          </a:p>
        </p:txBody>
      </p:sp>
      <p:sp>
        <p:nvSpPr>
          <p:cNvPr id="54" name="角丸四角形 53"/>
          <p:cNvSpPr/>
          <p:nvPr/>
        </p:nvSpPr>
        <p:spPr>
          <a:xfrm>
            <a:off x="6500999" y="1206252"/>
            <a:ext cx="2952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452999" y="3985648"/>
            <a:ext cx="9000000" cy="2733206"/>
          </a:xfrm>
          <a:prstGeom prst="roundRect">
            <a:avLst>
              <a:gd name="adj" fmla="val 8284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452999" y="1201925"/>
            <a:ext cx="2952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7076999" y="999197"/>
            <a:ext cx="18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人員体制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3476999" y="1206252"/>
            <a:ext cx="2952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4052999" y="3794730"/>
            <a:ext cx="18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装置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4052999" y="999197"/>
            <a:ext cx="18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ミッション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8B7BF6-2609-8441-B3BF-4F948C2827B5}"/>
              </a:ext>
            </a:extLst>
          </p:cNvPr>
          <p:cNvSpPr/>
          <p:nvPr/>
        </p:nvSpPr>
        <p:spPr>
          <a:xfrm>
            <a:off x="1028999" y="999197"/>
            <a:ext cx="18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施設概要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D09E5CD-771B-61D0-A3AD-592A341D4392}"/>
              </a:ext>
            </a:extLst>
          </p:cNvPr>
          <p:cNvSpPr/>
          <p:nvPr/>
        </p:nvSpPr>
        <p:spPr>
          <a:xfrm>
            <a:off x="6502609" y="1475871"/>
            <a:ext cx="2860392" cy="184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Director</a:t>
            </a: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：岩崎</a:t>
            </a:r>
            <a:endParaRPr lang="en-US" altLang="ja-JP" sz="1400" b="1" dirty="0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>
              <a:lnSpc>
                <a:spcPct val="90000"/>
              </a:lnSpc>
            </a:pPr>
            <a:endParaRPr lang="en-US" altLang="ja-JP" sz="1400" b="1" dirty="0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>
              <a:lnSpc>
                <a:spcPct val="90000"/>
              </a:lnSpc>
            </a:pP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測定支援</a:t>
            </a: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/</a:t>
            </a: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装置維持</a:t>
            </a: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測定支援</a:t>
            </a: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装置維持</a:t>
            </a: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施設利用などの日常業務：原田、大和田、関 　</a:t>
            </a:r>
            <a:endParaRPr lang="en-US" altLang="ja-JP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90000"/>
              </a:lnSpc>
            </a:pPr>
            <a:endParaRPr lang="en-US" altLang="ja-JP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秘書：谷川 　</a:t>
            </a:r>
            <a:endParaRPr lang="en-US" altLang="ja-JP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90000"/>
              </a:lnSpc>
            </a:pPr>
            <a:endParaRPr lang="en-US" altLang="ja-JP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その他：安達</a:t>
            </a:r>
            <a:endParaRPr lang="en-US" altLang="ja-JP" sz="1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93A604-44D7-FB17-24F3-DD62B3122A02}"/>
              </a:ext>
            </a:extLst>
          </p:cNvPr>
          <p:cNvSpPr/>
          <p:nvPr/>
        </p:nvSpPr>
        <p:spPr>
          <a:xfrm>
            <a:off x="3602999" y="1532312"/>
            <a:ext cx="2700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ja-JP" altLang="en-US" sz="1400" b="1" i="0">
                <a:solidFill>
                  <a:srgbClr val="202124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アカデミア</a:t>
            </a:r>
            <a:r>
              <a:rPr lang="en-US" altLang="ja-JP" sz="1400" b="1" i="0" dirty="0">
                <a:solidFill>
                  <a:srgbClr val="202124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(50-75%</a:t>
            </a:r>
            <a:r>
              <a:rPr lang="en-US" altLang="ja-JP" sz="1400" b="1" dirty="0">
                <a:solidFill>
                  <a:srgbClr val="20212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1400" b="1" i="0">
                <a:solidFill>
                  <a:srgbClr val="202124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・企業</a:t>
            </a:r>
            <a:r>
              <a:rPr lang="en-US" altLang="ja-JP" sz="1400" b="1" i="0" dirty="0">
                <a:solidFill>
                  <a:srgbClr val="202124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(25-50%</a:t>
            </a:r>
            <a:r>
              <a:rPr lang="en-US" altLang="ja-JP" sz="1400" b="1" dirty="0">
                <a:solidFill>
                  <a:srgbClr val="20212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1400" b="1" i="0">
                <a:solidFill>
                  <a:srgbClr val="202124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へのマシンタイム提供 </a:t>
            </a:r>
            <a:endParaRPr lang="en-US" altLang="ja-JP" sz="1400" b="1" i="0" dirty="0">
              <a:solidFill>
                <a:srgbClr val="202124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 algn="just">
              <a:buAutoNum type="arabicPeriod"/>
            </a:pPr>
            <a:endParaRPr lang="en-US" altLang="ja-JP" sz="1400" b="1" i="0" dirty="0">
              <a:solidFill>
                <a:srgbClr val="202124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 algn="just">
              <a:buAutoNum type="arabicPeriod"/>
            </a:pPr>
            <a:r>
              <a:rPr lang="ja-JP" altLang="en-US" sz="1400" b="1" i="0">
                <a:solidFill>
                  <a:srgbClr val="202124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グリッド凍結</a:t>
            </a:r>
            <a:r>
              <a:rPr lang="en-US" altLang="ja-JP" sz="1400" b="1" i="0" dirty="0">
                <a:solidFill>
                  <a:srgbClr val="202124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ja-JP" altLang="en-US" sz="1400" b="1" i="0">
                <a:solidFill>
                  <a:srgbClr val="202124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測定支援</a:t>
            </a:r>
            <a:endParaRPr lang="en-US" altLang="ja-JP" sz="1400" b="1" dirty="0">
              <a:solidFill>
                <a:srgbClr val="20212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 algn="just">
              <a:buAutoNum type="arabicPeriod"/>
            </a:pPr>
            <a:endParaRPr lang="en-US" altLang="ja-JP" sz="1400" b="1" i="0" dirty="0">
              <a:solidFill>
                <a:srgbClr val="202124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 algn="just">
              <a:buAutoNum type="arabicPeriod"/>
            </a:pPr>
            <a:r>
              <a:rPr lang="ja-JP" altLang="en-US" sz="1400" b="1" i="0">
                <a:solidFill>
                  <a:srgbClr val="202124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学内外のユーザー教育</a:t>
            </a:r>
            <a:endParaRPr lang="en-US" altLang="ja-JP" sz="1400" b="1" dirty="0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954359-250A-61B4-F9A7-8514595937AB}"/>
              </a:ext>
            </a:extLst>
          </p:cNvPr>
          <p:cNvSpPr/>
          <p:nvPr/>
        </p:nvSpPr>
        <p:spPr>
          <a:xfrm>
            <a:off x="542999" y="1501174"/>
            <a:ext cx="2772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FY2021</a:t>
            </a:r>
          </a:p>
          <a:p>
            <a:r>
              <a:rPr lang="ja-JP" altLang="en-US" sz="1400" b="1">
                <a:latin typeface="メイリオ"/>
                <a:ea typeface="メイリオ"/>
                <a:cs typeface="メイリオ"/>
              </a:rPr>
              <a:t>・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CRYOARM300II, </a:t>
            </a:r>
          </a:p>
          <a:p>
            <a:r>
              <a:rPr lang="ja-JP" altLang="en-US" sz="1400" b="1"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CRYOARM200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の導入</a:t>
            </a:r>
            <a:endParaRPr lang="en-US" altLang="ja-JP" sz="1400" b="1" dirty="0">
              <a:latin typeface="メイリオ"/>
              <a:ea typeface="メイリオ"/>
              <a:cs typeface="メイリオ"/>
            </a:endParaRPr>
          </a:p>
          <a:p>
            <a:endParaRPr lang="en-US" altLang="ja-JP" sz="1200" b="1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FY2022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(4-9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)</a:t>
            </a:r>
          </a:p>
          <a:p>
            <a:r>
              <a:rPr lang="ja-JP" altLang="en-US" sz="1400" b="1">
                <a:latin typeface="メイリオ"/>
                <a:ea typeface="メイリオ"/>
                <a:cs typeface="メイリオ"/>
              </a:rPr>
              <a:t>・トライアル利用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 (300kV)</a:t>
            </a:r>
          </a:p>
          <a:p>
            <a:endParaRPr lang="en-US" altLang="ja-JP" sz="1200" b="1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FY2022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(10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~)</a:t>
            </a:r>
          </a:p>
          <a:p>
            <a:r>
              <a:rPr lang="ja-JP" altLang="en-US" sz="1200" b="1">
                <a:latin typeface="メイリオ"/>
                <a:ea typeface="メイリオ"/>
                <a:cs typeface="メイリオ"/>
              </a:rPr>
              <a:t>・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施設利用開始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 (</a:t>
            </a:r>
            <a:r>
              <a:rPr lang="en-US" altLang="ja-JP" sz="1400" b="1">
                <a:latin typeface="メイリオ"/>
                <a:ea typeface="メイリオ"/>
                <a:cs typeface="メイリオ"/>
              </a:rPr>
              <a:t>300kV)</a:t>
            </a:r>
            <a:endParaRPr lang="en-US" altLang="ja-JP" sz="1400" b="1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7462F740-FBA9-61BD-BFC3-E6FC26CAA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79150"/>
              </p:ext>
            </p:extLst>
          </p:nvPr>
        </p:nvGraphicFramePr>
        <p:xfrm>
          <a:off x="595704" y="4274979"/>
          <a:ext cx="5073554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9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91">
                  <a:extLst>
                    <a:ext uri="{9D8B030D-6E8A-4147-A177-3AD203B41FA5}">
                      <a16:colId xmlns:a16="http://schemas.microsoft.com/office/drawing/2014/main" val="142583364"/>
                    </a:ext>
                  </a:extLst>
                </a:gridCol>
                <a:gridCol w="1325591">
                  <a:extLst>
                    <a:ext uri="{9D8B030D-6E8A-4147-A177-3AD203B41FA5}">
                      <a16:colId xmlns:a16="http://schemas.microsoft.com/office/drawing/2014/main" val="275286298"/>
                    </a:ext>
                  </a:extLst>
                </a:gridCol>
                <a:gridCol w="1325591">
                  <a:extLst>
                    <a:ext uri="{9D8B030D-6E8A-4147-A177-3AD203B41FA5}">
                      <a16:colId xmlns:a16="http://schemas.microsoft.com/office/drawing/2014/main" val="2566330796"/>
                    </a:ext>
                  </a:extLst>
                </a:gridCol>
              </a:tblGrid>
              <a:tr h="161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電顕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CRYOARM300II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 CRYOARM200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JEM1400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加速電圧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300kV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200kV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120kV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電子銃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err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ColdFEG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err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ColdFEG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TFEG (W)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位相板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Hole free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Hole free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--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主に使用する</a:t>
                      </a:r>
                      <a:endParaRPr kumimoji="1" lang="en-US" altLang="ja-JP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カメラ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K3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K3, Rio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TVIPS</a:t>
                      </a:r>
                    </a:p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XF-416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54190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Energy Filter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Omega filter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Omega filter</a:t>
                      </a:r>
                      <a:endParaRPr kumimoji="1" lang="ja-JP" altLang="en-US" sz="1000" b="1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--</a:t>
                      </a:r>
                      <a:endParaRPr kumimoji="1" lang="ja-JP" altLang="en-US" sz="1000" b="1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710506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制御ソフト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err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SerialEM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err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SearialEM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EM navigator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846842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設置場所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TARACenter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 1</a:t>
                      </a:r>
                      <a:r>
                        <a:rPr kumimoji="1" lang="ja-JP" altLang="en-US" sz="9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階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TARACenter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 1</a:t>
                      </a:r>
                      <a:r>
                        <a:rPr kumimoji="1" lang="ja-JP" altLang="en-US" sz="9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TARACenter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 1</a:t>
                      </a:r>
                      <a:r>
                        <a:rPr kumimoji="1" lang="ja-JP" altLang="en-US" sz="9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769026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内部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:</a:t>
                      </a:r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外部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:</a:t>
                      </a:r>
                      <a:r>
                        <a:rPr kumimoji="1" lang="ja-JP" altLang="en-US" sz="10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企業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3:2:5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-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4:6:0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171944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A170AB-F761-723F-B3B1-71277F8E7A05}"/>
              </a:ext>
            </a:extLst>
          </p:cNvPr>
          <p:cNvSpPr txBox="1"/>
          <p:nvPr/>
        </p:nvSpPr>
        <p:spPr>
          <a:xfrm>
            <a:off x="5717665" y="4287297"/>
            <a:ext cx="36782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>
                <a:latin typeface="メイリオ"/>
                <a:ea typeface="メイリオ"/>
                <a:cs typeface="メイリオ"/>
              </a:rPr>
              <a:t>利用料金</a:t>
            </a:r>
            <a:endParaRPr lang="en-US" altLang="ja-JP" sz="1200" b="1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200" b="1">
                <a:latin typeface="メイリオ"/>
                <a:ea typeface="メイリオ"/>
              </a:rPr>
              <a:t>・アカデミアの場合</a:t>
            </a:r>
            <a:endParaRPr lang="en-US" altLang="ja-JP" sz="1200" b="1" dirty="0">
              <a:latin typeface="メイリオ"/>
              <a:ea typeface="メイリオ"/>
            </a:endParaRPr>
          </a:p>
          <a:p>
            <a:r>
              <a:rPr lang="ja-JP" altLang="en-US" sz="1200" b="1">
                <a:latin typeface="メイリオ"/>
                <a:ea typeface="メイリオ"/>
              </a:rPr>
              <a:t>　装置使用料</a:t>
            </a:r>
            <a:r>
              <a:rPr lang="en-US" altLang="ja-JP" sz="1200" b="1" dirty="0">
                <a:latin typeface="メイリオ"/>
                <a:ea typeface="メイリオ"/>
              </a:rPr>
              <a:t>(</a:t>
            </a:r>
            <a:r>
              <a:rPr lang="ja-JP" altLang="en-US" sz="1200" b="1">
                <a:latin typeface="メイリオ"/>
                <a:ea typeface="メイリオ"/>
              </a:rPr>
              <a:t>内部</a:t>
            </a:r>
            <a:r>
              <a:rPr lang="en-US" altLang="ja-JP" sz="1200" b="1" dirty="0">
                <a:latin typeface="メイリオ"/>
                <a:ea typeface="メイリオ"/>
              </a:rPr>
              <a:t>)</a:t>
            </a:r>
            <a:r>
              <a:rPr lang="ja-JP" altLang="en-US" sz="1200" b="1">
                <a:latin typeface="メイリオ"/>
                <a:ea typeface="メイリオ"/>
              </a:rPr>
              <a:t>　</a:t>
            </a:r>
            <a:r>
              <a:rPr lang="en-US" altLang="ja-JP" sz="1200" b="1" dirty="0">
                <a:latin typeface="メイリオ"/>
                <a:ea typeface="メイリオ"/>
              </a:rPr>
              <a:t>20,000</a:t>
            </a:r>
            <a:r>
              <a:rPr lang="ja-JP" altLang="en-US" sz="1200" b="1">
                <a:latin typeface="メイリオ"/>
                <a:ea typeface="メイリオ"/>
              </a:rPr>
              <a:t>円</a:t>
            </a:r>
            <a:r>
              <a:rPr lang="en-US" altLang="ja-JP" sz="1200" b="1" dirty="0">
                <a:latin typeface="メイリオ"/>
                <a:ea typeface="メイリオ"/>
              </a:rPr>
              <a:t>/24</a:t>
            </a:r>
            <a:r>
              <a:rPr lang="ja-JP" altLang="en-US" sz="1200" b="1">
                <a:latin typeface="メイリオ"/>
                <a:ea typeface="メイリオ"/>
              </a:rPr>
              <a:t>時間</a:t>
            </a:r>
            <a:endParaRPr lang="en-US" altLang="ja-JP" sz="1200" b="1" dirty="0">
              <a:latin typeface="メイリオ"/>
              <a:ea typeface="メイリオ"/>
            </a:endParaRPr>
          </a:p>
          <a:p>
            <a:r>
              <a:rPr lang="ja-JP" altLang="en-US" sz="1200" b="1">
                <a:latin typeface="メイリオ"/>
                <a:ea typeface="メイリオ"/>
              </a:rPr>
              <a:t>　装置使用料</a:t>
            </a:r>
            <a:r>
              <a:rPr lang="en-US" altLang="ja-JP" sz="1200" b="1" dirty="0">
                <a:latin typeface="メイリオ"/>
                <a:ea typeface="メイリオ"/>
              </a:rPr>
              <a:t>(</a:t>
            </a:r>
            <a:r>
              <a:rPr lang="ja-JP" altLang="en-US" sz="1200" b="1">
                <a:latin typeface="メイリオ"/>
                <a:ea typeface="メイリオ"/>
              </a:rPr>
              <a:t>外部</a:t>
            </a:r>
            <a:r>
              <a:rPr lang="en-US" altLang="ja-JP" sz="1200" b="1" dirty="0">
                <a:latin typeface="メイリオ"/>
                <a:ea typeface="メイリオ"/>
              </a:rPr>
              <a:t>)</a:t>
            </a:r>
            <a:r>
              <a:rPr lang="ja-JP" altLang="en-US" sz="1200" b="1">
                <a:latin typeface="メイリオ"/>
                <a:ea typeface="メイリオ"/>
              </a:rPr>
              <a:t>　</a:t>
            </a:r>
            <a:r>
              <a:rPr lang="en-US" altLang="ja-JP" sz="1200" b="1" dirty="0">
                <a:latin typeface="メイリオ"/>
                <a:ea typeface="メイリオ"/>
              </a:rPr>
              <a:t>50,000</a:t>
            </a:r>
            <a:r>
              <a:rPr lang="ja-JP" altLang="en-US" sz="1200" b="1">
                <a:latin typeface="メイリオ"/>
                <a:ea typeface="メイリオ"/>
              </a:rPr>
              <a:t>円</a:t>
            </a:r>
            <a:r>
              <a:rPr lang="en-US" altLang="ja-JP" sz="1200" b="1" dirty="0">
                <a:latin typeface="メイリオ"/>
                <a:ea typeface="メイリオ"/>
              </a:rPr>
              <a:t>/24</a:t>
            </a:r>
            <a:r>
              <a:rPr lang="ja-JP" altLang="en-US" sz="1200" b="1">
                <a:latin typeface="メイリオ"/>
                <a:ea typeface="メイリオ"/>
              </a:rPr>
              <a:t>時間</a:t>
            </a:r>
            <a:endParaRPr lang="en-US" altLang="ja-JP" sz="1200" b="1" dirty="0">
              <a:latin typeface="メイリオ"/>
              <a:ea typeface="メイリオ"/>
            </a:endParaRPr>
          </a:p>
          <a:p>
            <a:endParaRPr lang="en-US" altLang="ja-JP" sz="1200" b="1" dirty="0">
              <a:latin typeface="メイリオ"/>
              <a:ea typeface="メイリオ"/>
            </a:endParaRPr>
          </a:p>
          <a:p>
            <a:r>
              <a:rPr lang="ja-JP" altLang="en-US" sz="1200" b="1">
                <a:latin typeface="メイリオ"/>
                <a:ea typeface="メイリオ"/>
              </a:rPr>
              <a:t>・企業の場合</a:t>
            </a:r>
            <a:endParaRPr lang="en-US" altLang="ja-JP" sz="1200" b="1" dirty="0">
              <a:latin typeface="メイリオ"/>
              <a:ea typeface="メイリオ"/>
            </a:endParaRPr>
          </a:p>
          <a:p>
            <a:r>
              <a:rPr lang="ja-JP" altLang="en-US" sz="1200" b="1">
                <a:latin typeface="メイリオ"/>
                <a:ea typeface="メイリオ"/>
              </a:rPr>
              <a:t>　装置使用料</a:t>
            </a:r>
            <a:r>
              <a:rPr lang="en-US" altLang="ja-JP" sz="1200" b="1" dirty="0">
                <a:latin typeface="メイリオ"/>
                <a:ea typeface="メイリオ"/>
              </a:rPr>
              <a:t> 500,000</a:t>
            </a:r>
            <a:r>
              <a:rPr lang="ja-JP" altLang="en-US" sz="1200" b="1">
                <a:latin typeface="メイリオ"/>
                <a:ea typeface="メイリオ"/>
              </a:rPr>
              <a:t>円</a:t>
            </a:r>
            <a:r>
              <a:rPr lang="en-US" altLang="ja-JP" sz="1200" b="1" dirty="0">
                <a:latin typeface="メイリオ"/>
                <a:ea typeface="メイリオ"/>
              </a:rPr>
              <a:t>/24</a:t>
            </a:r>
            <a:r>
              <a:rPr lang="ja-JP" altLang="en-US" sz="1200" b="1">
                <a:latin typeface="メイリオ"/>
                <a:ea typeface="メイリオ"/>
              </a:rPr>
              <a:t>時間</a:t>
            </a:r>
            <a:endParaRPr lang="en-US" altLang="ja-JP" sz="1200" b="1" dirty="0">
              <a:latin typeface="メイリオ"/>
              <a:ea typeface="メイリオ"/>
            </a:endParaRPr>
          </a:p>
          <a:p>
            <a:r>
              <a:rPr lang="ja-JP" altLang="en-US" sz="1200" b="1">
                <a:latin typeface="メイリオ"/>
                <a:ea typeface="メイリオ"/>
              </a:rPr>
              <a:t>　</a:t>
            </a:r>
            <a:endParaRPr lang="en-US" altLang="ja-JP" sz="1200" b="1" dirty="0">
              <a:latin typeface="メイリオ"/>
              <a:ea typeface="メイリオ"/>
            </a:endParaRPr>
          </a:p>
          <a:p>
            <a:r>
              <a:rPr lang="en-US" altLang="ja-JP" sz="1200" b="1" dirty="0">
                <a:latin typeface="メイリオ"/>
                <a:ea typeface="メイリオ"/>
              </a:rPr>
              <a:t>*</a:t>
            </a:r>
            <a:r>
              <a:rPr lang="ja-JP" altLang="en-US" sz="1200" b="1">
                <a:latin typeface="メイリオ"/>
                <a:ea typeface="メイリオ"/>
              </a:rPr>
              <a:t>アカデミアは消耗品、企業は消耗品</a:t>
            </a:r>
            <a:r>
              <a:rPr lang="en-US" altLang="ja-JP" sz="1200" b="1" dirty="0">
                <a:latin typeface="メイリオ"/>
                <a:ea typeface="メイリオ"/>
              </a:rPr>
              <a:t>+</a:t>
            </a:r>
            <a:r>
              <a:rPr lang="ja-JP" altLang="en-US" sz="1200" b="1">
                <a:latin typeface="メイリオ"/>
                <a:ea typeface="メイリオ"/>
              </a:rPr>
              <a:t>保守費の実費相当となっています</a:t>
            </a:r>
            <a:endParaRPr lang="en-US" altLang="ja-JP" sz="1200" b="1" dirty="0">
              <a:latin typeface="メイリオ"/>
              <a:ea typeface="メイリオ"/>
            </a:endParaRPr>
          </a:p>
          <a:p>
            <a:r>
              <a:rPr lang="en-US" altLang="ja-JP" sz="1200" b="1" dirty="0">
                <a:latin typeface="メイリオ"/>
                <a:ea typeface="メイリオ"/>
              </a:rPr>
              <a:t>*</a:t>
            </a:r>
            <a:r>
              <a:rPr lang="ja-JP" altLang="en-US" sz="1200" b="1">
                <a:latin typeface="メイリオ"/>
                <a:ea typeface="メイリオ"/>
              </a:rPr>
              <a:t>企業利用については、共同研究契約</a:t>
            </a:r>
            <a:r>
              <a:rPr lang="en-US" altLang="ja-JP" sz="1200" b="1" dirty="0">
                <a:latin typeface="メイリオ"/>
                <a:ea typeface="メイリオ"/>
              </a:rPr>
              <a:t>,</a:t>
            </a:r>
            <a:r>
              <a:rPr lang="ja-JP" altLang="en-US" sz="1200" b="1">
                <a:latin typeface="メイリオ"/>
                <a:ea typeface="メイリオ"/>
              </a:rPr>
              <a:t>学術指導契約などもあります</a:t>
            </a:r>
            <a:r>
              <a:rPr lang="en-US" altLang="ja-JP" sz="1200" b="1" dirty="0">
                <a:latin typeface="メイリオ"/>
                <a:ea typeface="メイリオ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2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72" grpId="0" animBg="1"/>
      <p:bldP spid="84" grpId="0" animBg="1"/>
      <p:bldP spid="8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角丸四角形 53"/>
          <p:cNvSpPr/>
          <p:nvPr/>
        </p:nvSpPr>
        <p:spPr>
          <a:xfrm>
            <a:off x="664021" y="4215323"/>
            <a:ext cx="4320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5085622" y="4215323"/>
            <a:ext cx="4320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671261" y="1410644"/>
            <a:ext cx="4320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角丸四角形 83"/>
          <p:cNvSpPr/>
          <p:nvPr/>
        </p:nvSpPr>
        <p:spPr>
          <a:xfrm>
            <a:off x="5085622" y="1414971"/>
            <a:ext cx="4320000" cy="2520000"/>
          </a:xfrm>
          <a:prstGeom prst="roundRect">
            <a:avLst>
              <a:gd name="adj" fmla="val 9595"/>
            </a:avLst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5445622" y="1214258"/>
            <a:ext cx="36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年間マシンタイム配分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1031261" y="1214258"/>
            <a:ext cx="360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200" b="1" dirty="0"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2200" b="1">
                <a:latin typeface="メイリオ"/>
                <a:ea typeface="メイリオ"/>
                <a:cs typeface="メイリオ"/>
              </a:rPr>
              <a:t>日</a:t>
            </a:r>
            <a:r>
              <a:rPr lang="en-US" altLang="ja-JP" sz="2200" b="1" dirty="0">
                <a:latin typeface="メイリオ"/>
                <a:ea typeface="メイリオ"/>
                <a:cs typeface="メイリオ"/>
              </a:rPr>
              <a:t> or 1</a:t>
            </a:r>
            <a:r>
              <a:rPr lang="ja-JP" altLang="en-US" sz="2200" b="1">
                <a:latin typeface="メイリオ"/>
                <a:ea typeface="メイリオ"/>
                <a:cs typeface="メイリオ"/>
              </a:rPr>
              <a:t>週間の流れ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1744021" y="4030098"/>
            <a:ext cx="216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利用グループ数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6861"/>
              </p:ext>
            </p:extLst>
          </p:nvPr>
        </p:nvGraphicFramePr>
        <p:xfrm>
          <a:off x="756319" y="4646210"/>
          <a:ext cx="4135403" cy="89742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0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712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アカデミア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企業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2022</a:t>
                      </a:r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年度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7</a:t>
                      </a:r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グループ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メイリオ"/>
                        </a:rPr>
                        <a:t>10</a:t>
                      </a:r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社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54190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BACC7BA-4850-4D42-B33A-EC587406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89805"/>
            <a:ext cx="2228850" cy="365125"/>
          </a:xfrm>
        </p:spPr>
        <p:txBody>
          <a:bodyPr/>
          <a:lstStyle/>
          <a:p>
            <a:fld id="{26317FC1-5595-0942-9BD9-527CF0EC310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2" name="CryoEMネットワーク">
            <a:extLst>
              <a:ext uri="{FF2B5EF4-FFF2-40B4-BE49-F238E27FC236}">
                <a16:creationId xmlns:a16="http://schemas.microsoft.com/office/drawing/2014/main" id="{5F661489-1AD5-1243-9B8E-C43DA901BFAD}"/>
              </a:ext>
            </a:extLst>
          </p:cNvPr>
          <p:cNvSpPr txBox="1">
            <a:spLocks/>
          </p:cNvSpPr>
          <p:nvPr/>
        </p:nvSpPr>
        <p:spPr>
          <a:xfrm>
            <a:off x="0" y="144963"/>
            <a:ext cx="9905999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 algn="ctr"/>
            <a:r>
              <a:rPr lang="ja-JP" altLang="en-US" sz="4000" b="1">
                <a:latin typeface="メイリオ"/>
                <a:ea typeface="メイリオ"/>
                <a:cs typeface="メイリオ"/>
              </a:rPr>
              <a:t>稼働状況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4000" b="1">
                <a:latin typeface="メイリオ"/>
                <a:ea typeface="メイリオ"/>
                <a:cs typeface="メイリオ"/>
              </a:rPr>
              <a:t>筑波大学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】</a:t>
            </a: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8443E3C1-0EA0-9C47-8280-7CAEFFDA0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3351"/>
              </p:ext>
            </p:extLst>
          </p:nvPr>
        </p:nvGraphicFramePr>
        <p:xfrm>
          <a:off x="5177920" y="2101278"/>
          <a:ext cx="4135405" cy="8153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5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301">
                  <a:extLst>
                    <a:ext uri="{9D8B030D-6E8A-4147-A177-3AD203B41FA5}">
                      <a16:colId xmlns:a16="http://schemas.microsoft.com/office/drawing/2014/main" val="142583364"/>
                    </a:ext>
                  </a:extLst>
                </a:gridCol>
                <a:gridCol w="828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稼働日数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アカデミア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企業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内部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2022</a:t>
                      </a:r>
                      <a:r>
                        <a:rPr kumimoji="1" lang="ja-JP" altLang="en-US" sz="105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年度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algn="ctr"/>
                      <a:r>
                        <a:rPr kumimoji="1" lang="en-US" altLang="ja-JP" sz="15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84</a:t>
                      </a:r>
                      <a:r>
                        <a:rPr kumimoji="1" lang="ja-JP" altLang="en-US" sz="15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  <a:endParaRPr kumimoji="1" lang="en-US" altLang="ja-JP" sz="15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21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%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48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%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31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%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メイリオ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54190"/>
                  </a:ext>
                </a:extLst>
              </a:tr>
            </a:tbl>
          </a:graphicData>
        </a:graphic>
      </p:graphicFrame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FA4BE45-DEEE-8044-8CE6-0A13F26C5AFE}"/>
              </a:ext>
            </a:extLst>
          </p:cNvPr>
          <p:cNvSpPr/>
          <p:nvPr/>
        </p:nvSpPr>
        <p:spPr>
          <a:xfrm>
            <a:off x="6165622" y="4030098"/>
            <a:ext cx="216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200" b="1">
                <a:latin typeface="メイリオ"/>
                <a:ea typeface="メイリオ"/>
                <a:cs typeface="メイリオ"/>
              </a:rPr>
              <a:t>その他</a:t>
            </a:r>
            <a:endParaRPr lang="ja-JP" altLang="en-US" sz="22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53B39E-1061-6FED-ED1F-B56B3B91A95F}"/>
              </a:ext>
            </a:extLst>
          </p:cNvPr>
          <p:cNvSpPr txBox="1"/>
          <p:nvPr/>
        </p:nvSpPr>
        <p:spPr>
          <a:xfrm>
            <a:off x="5089801" y="1718679"/>
            <a:ext cx="1294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CRYOARM300II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7B6782-301E-E8EB-400A-FD75250683FE}"/>
              </a:ext>
            </a:extLst>
          </p:cNvPr>
          <p:cNvSpPr txBox="1"/>
          <p:nvPr/>
        </p:nvSpPr>
        <p:spPr>
          <a:xfrm>
            <a:off x="738959" y="1709060"/>
            <a:ext cx="417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10:00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　　　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来所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/zoom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などで接続</a:t>
            </a:r>
            <a:endParaRPr lang="en-US" altLang="ja-JP" sz="1400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午前　　　　グリッド凍結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6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枚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以内）</a:t>
            </a:r>
            <a:endParaRPr lang="en-US" altLang="ja-JP" sz="1400" b="1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午後　　　　グリッド観察（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枚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/1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時間）</a:t>
            </a:r>
            <a:endParaRPr lang="en-US" altLang="ja-JP" sz="1400" b="1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18:00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ころ</a:t>
            </a:r>
            <a:r>
              <a:rPr lang="ja-JP" altLang="ja-JP" sz="1400" b="1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連続測定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開始・ユーザーは解散</a:t>
            </a:r>
            <a:endParaRPr lang="en-US" altLang="ja-JP" sz="1400" b="1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>
                <a:latin typeface="メイリオ"/>
                <a:ea typeface="メイリオ"/>
                <a:cs typeface="メイリオ"/>
              </a:rPr>
              <a:t>翌日以降</a:t>
            </a:r>
            <a:r>
              <a:rPr lang="ja-JP" altLang="ja-JP" sz="1400" b="1">
                <a:latin typeface="メイリオ"/>
                <a:ea typeface="メイリオ"/>
                <a:cs typeface="メイリオ"/>
              </a:rPr>
              <a:t>　　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データ</a:t>
            </a:r>
            <a:r>
              <a:rPr lang="ja-JP" altLang="en-US" sz="1400" b="1" dirty="0">
                <a:latin typeface="メイリオ"/>
                <a:ea typeface="メイリオ"/>
                <a:cs typeface="メイリオ"/>
              </a:rPr>
              <a:t>を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コピーしてスタッフが返送</a:t>
            </a:r>
            <a:endParaRPr lang="en-US" altLang="ja-JP" sz="1400" b="1" dirty="0"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=== === === === ===</a:t>
            </a:r>
          </a:p>
          <a:p>
            <a:r>
              <a:rPr lang="ja-JP" altLang="en-US" sz="1400" b="1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	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メンテナンス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+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内部枠</a:t>
            </a:r>
            <a:endParaRPr lang="en-US" altLang="ja-JP" sz="1400" b="1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400" b="1">
                <a:latin typeface="メイリオ"/>
                <a:ea typeface="メイリオ"/>
                <a:cs typeface="メイリオ"/>
              </a:rPr>
              <a:t>火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-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金　　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  1</a:t>
            </a:r>
            <a:r>
              <a:rPr lang="ja-JP" altLang="en-US" sz="1400" b="1">
                <a:latin typeface="メイリオ"/>
                <a:ea typeface="メイリオ"/>
                <a:cs typeface="メイリオ"/>
              </a:rPr>
              <a:t>日枠　　</a:t>
            </a:r>
            <a:endParaRPr lang="en-US" altLang="ja-JP" sz="14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7634CC-6E02-66AF-9D56-1EFC47FE20C0}"/>
              </a:ext>
            </a:extLst>
          </p:cNvPr>
          <p:cNvSpPr txBox="1"/>
          <p:nvPr/>
        </p:nvSpPr>
        <p:spPr>
          <a:xfrm>
            <a:off x="5180036" y="4428958"/>
            <a:ext cx="414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>
                <a:latin typeface="メイリオ"/>
                <a:ea typeface="メイリオ"/>
                <a:cs typeface="メイリオ"/>
              </a:rPr>
              <a:t>・リモート実験に対応</a:t>
            </a:r>
            <a:endParaRPr lang="en-US" altLang="ja-JP" sz="1600" b="1" dirty="0">
              <a:latin typeface="メイリオ"/>
              <a:ea typeface="メイリオ"/>
              <a:cs typeface="メイリオ"/>
            </a:endParaRPr>
          </a:p>
          <a:p>
            <a:endParaRPr lang="en-US" altLang="ja-JP" sz="1600" b="1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600" b="1">
                <a:latin typeface="メイリオ"/>
                <a:ea typeface="メイリオ"/>
                <a:cs typeface="メイリオ"/>
              </a:rPr>
              <a:t>・内部向け講習会を開催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（これまでに４回）</a:t>
            </a:r>
            <a:endParaRPr lang="en-US" altLang="ja-JP" sz="1200" b="1" dirty="0">
              <a:latin typeface="メイリオ"/>
              <a:ea typeface="メイリオ"/>
              <a:cs typeface="メイリオ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600" b="1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600" b="1">
                <a:latin typeface="メイリオ"/>
                <a:ea typeface="メイリオ"/>
                <a:cs typeface="メイリオ"/>
              </a:rPr>
              <a:t>・</a:t>
            </a:r>
            <a:r>
              <a:rPr lang="en-US" altLang="ja-JP" sz="1600" b="1" dirty="0">
                <a:latin typeface="メイリオ"/>
                <a:ea typeface="メイリオ"/>
                <a:cs typeface="メイリオ"/>
              </a:rPr>
              <a:t>CRYO-ARM</a:t>
            </a:r>
            <a:r>
              <a:rPr lang="ja-JP" altLang="en-US" sz="1600" b="1">
                <a:latin typeface="メイリオ"/>
                <a:ea typeface="メイリオ"/>
                <a:cs typeface="メイリオ"/>
              </a:rPr>
              <a:t>講座を開催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（これまでに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回）</a:t>
            </a:r>
            <a:endParaRPr lang="en-US" altLang="ja-JP" sz="1200" b="1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600" b="1">
                <a:latin typeface="メイリオ"/>
                <a:ea typeface="メイリオ"/>
                <a:cs typeface="メイリオ"/>
              </a:rPr>
              <a:t>　　第</a:t>
            </a:r>
            <a:r>
              <a:rPr lang="en-US" altLang="ja-JP" sz="1600" b="1" dirty="0"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600" b="1">
                <a:latin typeface="メイリオ"/>
                <a:ea typeface="メイリオ"/>
                <a:cs typeface="メイリオ"/>
              </a:rPr>
              <a:t>回　重松先生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online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含め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146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名参加）</a:t>
            </a:r>
            <a:endParaRPr lang="en-US" altLang="ja-JP" sz="1600" b="1" dirty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600" b="1">
                <a:latin typeface="メイリオ"/>
                <a:ea typeface="メイリオ"/>
                <a:cs typeface="メイリオ"/>
              </a:rPr>
              <a:t>　　第</a:t>
            </a:r>
            <a:r>
              <a:rPr lang="en-US" altLang="ja-JP" sz="1600" b="1" dirty="0"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600" b="1">
                <a:latin typeface="メイリオ"/>
                <a:ea typeface="メイリオ"/>
                <a:cs typeface="メイリオ"/>
              </a:rPr>
              <a:t>回　安永先生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（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online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で</a:t>
            </a:r>
            <a:r>
              <a:rPr lang="en-US" altLang="ja-JP" sz="1200" b="1" dirty="0">
                <a:latin typeface="メイリオ"/>
                <a:ea typeface="メイリオ"/>
                <a:cs typeface="メイリオ"/>
              </a:rPr>
              <a:t>160</a:t>
            </a:r>
            <a:r>
              <a:rPr lang="ja-JP" altLang="en-US" sz="1200" b="1">
                <a:latin typeface="メイリオ"/>
                <a:ea typeface="メイリオ"/>
                <a:cs typeface="メイリオ"/>
              </a:rPr>
              <a:t>名参加）</a:t>
            </a:r>
            <a:endParaRPr lang="en-US" altLang="ja-JP" sz="1600" b="1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7580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84" grpId="0" animBg="1"/>
      <p:bldP spid="85" grpId="0" animBg="1"/>
      <p:bldP spid="8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ryoEMネットワーク">
            <a:extLst>
              <a:ext uri="{FF2B5EF4-FFF2-40B4-BE49-F238E27FC236}">
                <a16:creationId xmlns:a16="http://schemas.microsoft.com/office/drawing/2014/main" id="{5F661489-1AD5-1243-9B8E-C43DA901BFAD}"/>
              </a:ext>
            </a:extLst>
          </p:cNvPr>
          <p:cNvSpPr txBox="1">
            <a:spLocks/>
          </p:cNvSpPr>
          <p:nvPr/>
        </p:nvSpPr>
        <p:spPr>
          <a:xfrm>
            <a:off x="924340" y="4340526"/>
            <a:ext cx="5396948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r>
              <a:rPr lang="ja-JP" altLang="en-US" sz="2400" b="1">
                <a:latin typeface="メイリオ"/>
                <a:ea typeface="メイリオ"/>
                <a:cs typeface="メイリオ"/>
              </a:rPr>
              <a:t>困っていること</a:t>
            </a:r>
            <a:endParaRPr lang="en-US" altLang="ja-JP" sz="24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CryoEMネットワーク">
            <a:extLst>
              <a:ext uri="{FF2B5EF4-FFF2-40B4-BE49-F238E27FC236}">
                <a16:creationId xmlns:a16="http://schemas.microsoft.com/office/drawing/2014/main" id="{02CAE654-FF14-8E8D-CB62-B98B593CD9C1}"/>
              </a:ext>
            </a:extLst>
          </p:cNvPr>
          <p:cNvSpPr txBox="1">
            <a:spLocks/>
          </p:cNvSpPr>
          <p:nvPr/>
        </p:nvSpPr>
        <p:spPr>
          <a:xfrm>
            <a:off x="924340" y="831393"/>
            <a:ext cx="5396948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r>
              <a:rPr lang="ja-JP" altLang="en-US" sz="2400" b="1">
                <a:latin typeface="メイリオ"/>
                <a:ea typeface="メイリオ"/>
                <a:cs typeface="メイリオ"/>
              </a:rPr>
              <a:t>得意なこと・苦手なこと</a:t>
            </a:r>
            <a:endParaRPr lang="en-US" altLang="ja-JP" sz="24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CryoEMネットワーク">
            <a:extLst>
              <a:ext uri="{FF2B5EF4-FFF2-40B4-BE49-F238E27FC236}">
                <a16:creationId xmlns:a16="http://schemas.microsoft.com/office/drawing/2014/main" id="{12646E51-9D37-675E-F795-A2BC1886D9DB}"/>
              </a:ext>
            </a:extLst>
          </p:cNvPr>
          <p:cNvSpPr txBox="1">
            <a:spLocks/>
          </p:cNvSpPr>
          <p:nvPr/>
        </p:nvSpPr>
        <p:spPr>
          <a:xfrm>
            <a:off x="0" y="161206"/>
            <a:ext cx="9905999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 algn="ctr"/>
            <a:r>
              <a:rPr lang="ja-JP" altLang="en-US" sz="4000" b="1">
                <a:latin typeface="メイリオ"/>
                <a:ea typeface="メイリオ"/>
                <a:cs typeface="メイリオ"/>
              </a:rPr>
              <a:t>施設の特徴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4000" b="1">
                <a:latin typeface="メイリオ"/>
                <a:ea typeface="メイリオ"/>
                <a:cs typeface="メイリオ"/>
              </a:rPr>
              <a:t>筑波大学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D908F0-3A87-68B3-0A90-BE12FE5BEC88}"/>
              </a:ext>
            </a:extLst>
          </p:cNvPr>
          <p:cNvSpPr txBox="1"/>
          <p:nvPr/>
        </p:nvSpPr>
        <p:spPr>
          <a:xfrm>
            <a:off x="924340" y="1516222"/>
            <a:ext cx="8335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1800" u="sng">
                <a:latin typeface="Meiryo" panose="020B0604030504040204" pitchFamily="34" charset="-128"/>
                <a:ea typeface="Meiryo" panose="020B0604030504040204" pitchFamily="34" charset="-128"/>
              </a:rPr>
              <a:t>得意なこと</a:t>
            </a:r>
            <a:endParaRPr lang="en-US" altLang="ja-JP" sz="1800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スクリーニング測定、初学者への</a:t>
            </a:r>
            <a:r>
              <a:rPr lang="en-US" altLang="ja-JP" sz="1800" dirty="0">
                <a:latin typeface="Meiryo" panose="020B0604030504040204" pitchFamily="34" charset="-128"/>
                <a:ea typeface="Meiryo" panose="020B0604030504040204" pitchFamily="34" charset="-128"/>
              </a:rPr>
              <a:t>Hands-on</a:t>
            </a: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1800" dirty="0">
                <a:latin typeface="Meiryo" panose="020B0604030504040204" pitchFamily="34" charset="-128"/>
                <a:ea typeface="Meiryo" panose="020B0604030504040204" pitchFamily="34" charset="-128"/>
              </a:rPr>
              <a:t>Grid-prep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や</a:t>
            </a: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測定（現在</a:t>
            </a:r>
            <a:r>
              <a:rPr lang="en-US" altLang="ja-JP" sz="1800" dirty="0">
                <a:latin typeface="Meiryo" panose="020B0604030504040204" pitchFamily="34" charset="-128"/>
                <a:ea typeface="Meiryo" panose="020B0604030504040204" pitchFamily="34" charset="-128"/>
              </a:rPr>
              <a:t> 5</a:t>
            </a: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グループ））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タンパク質の発現精製のためのデザイン。</a:t>
            </a:r>
            <a:endParaRPr lang="en-US" altLang="ja-JP" sz="180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氷包埋試料改善のためのディスカッション</a:t>
            </a: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。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ネガティブ染色を用いたサンプルの事前チェック。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相互作用解析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ja-JP" altLang="en-US" sz="1800" u="sng">
                <a:latin typeface="Meiryo" panose="020B0604030504040204" pitchFamily="34" charset="-128"/>
                <a:ea typeface="Meiryo" panose="020B0604030504040204" pitchFamily="34" charset="-128"/>
              </a:rPr>
              <a:t>苦手なこと</a:t>
            </a:r>
            <a:endParaRPr lang="en-US" altLang="ja-JP" sz="1800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単粒子解析の解析支援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BA445F-5391-C012-CD0F-4C09CBB6803F}"/>
              </a:ext>
            </a:extLst>
          </p:cNvPr>
          <p:cNvSpPr txBox="1"/>
          <p:nvPr/>
        </p:nvSpPr>
        <p:spPr>
          <a:xfrm>
            <a:off x="1031357" y="5393405"/>
            <a:ext cx="8418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解析支援をするマンパワーがない。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buAutoNum type="arabicPeriod" startAt="2"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新人教育のための時間を確保するのが難しい。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buAutoNum type="arabicPeriod" startAt="2"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装置の</a:t>
            </a:r>
            <a:r>
              <a:rPr lang="en-US" altLang="ja-JP" sz="1800" dirty="0">
                <a:latin typeface="Meiryo" panose="020B0604030504040204" pitchFamily="34" charset="-128"/>
                <a:ea typeface="Meiryo" panose="020B0604030504040204" pitchFamily="34" charset="-128"/>
              </a:rPr>
              <a:t>ice flake 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(stage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にグリッドを置いておくと、グリッドに結晶状の氷が成長してしまう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0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ryoEMネットワーク">
            <a:extLst>
              <a:ext uri="{FF2B5EF4-FFF2-40B4-BE49-F238E27FC236}">
                <a16:creationId xmlns:a16="http://schemas.microsoft.com/office/drawing/2014/main" id="{5F661489-1AD5-1243-9B8E-C43DA901BFAD}"/>
              </a:ext>
            </a:extLst>
          </p:cNvPr>
          <p:cNvSpPr txBox="1">
            <a:spLocks/>
          </p:cNvSpPr>
          <p:nvPr/>
        </p:nvSpPr>
        <p:spPr>
          <a:xfrm>
            <a:off x="0" y="161206"/>
            <a:ext cx="9905999" cy="103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pPr algn="ctr"/>
            <a:r>
              <a:rPr lang="ja-JP" altLang="en-US" sz="4000" b="1">
                <a:latin typeface="メイリオ"/>
                <a:ea typeface="メイリオ"/>
                <a:cs typeface="メイリオ"/>
              </a:rPr>
              <a:t>支援効率化の工夫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4000" b="1">
                <a:latin typeface="メイリオ"/>
                <a:ea typeface="メイリオ"/>
                <a:cs typeface="メイリオ"/>
              </a:rPr>
              <a:t>筑波大学</a:t>
            </a:r>
            <a:r>
              <a:rPr lang="en-US" altLang="ja-JP" sz="4000" b="1" dirty="0">
                <a:latin typeface="メイリオ"/>
                <a:ea typeface="メイリオ"/>
                <a:cs typeface="メイリオ"/>
              </a:rPr>
              <a:t>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4D48F4-FAF2-3F40-E826-EE9C7BDC90E8}"/>
              </a:ext>
            </a:extLst>
          </p:cNvPr>
          <p:cNvSpPr txBox="1"/>
          <p:nvPr/>
        </p:nvSpPr>
        <p:spPr>
          <a:xfrm>
            <a:off x="570858" y="1200868"/>
            <a:ext cx="5011076" cy="5532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マシンタイムの予定は全てカレンダー上で公開することで、ユーザーからの問い合わせ回数を減らしている。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altLang="ja-JP" sz="1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マシンタイム当日に実際に立ち会っていただく</a:t>
            </a:r>
            <a:r>
              <a:rPr lang="en-US" altLang="ja-JP" sz="1800" dirty="0">
                <a:latin typeface="Meiryo" panose="020B0604030504040204" pitchFamily="34" charset="-128"/>
                <a:ea typeface="Meiryo" panose="020B0604030504040204" pitchFamily="34" charset="-128"/>
              </a:rPr>
              <a:t> or Zoom</a:t>
            </a: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等による双方向通信によって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意思疎通をはかりながら測定する。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測定条件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ピクセルサイズ、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Total dose, Exp. Time, Total frame, Defocus</a:t>
            </a:r>
            <a:r>
              <a:rPr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等</a:t>
            </a:r>
            <a:r>
              <a:rPr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の記録を随時行っている。</a:t>
            </a:r>
            <a:endParaRPr lang="en-US" altLang="ja-JP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ja-JP" altLang="en-US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筑波大学オープンファシリティー推進機構への登録・公開</a:t>
            </a:r>
            <a:endParaRPr lang="en-US" altLang="ja-JP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altLang="ja-JP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ja-JP" altLang="en-US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秘匿案件への対応</a:t>
            </a:r>
            <a:endParaRPr lang="en-US" altLang="ja-JP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1D8184-8563-044B-940F-F26ECF9EC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518" y="1623679"/>
            <a:ext cx="3963302" cy="46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7371</TotalTime>
  <Words>607</Words>
  <Application>Microsoft Macintosh PowerPoint</Application>
  <PresentationFormat>A4 210 x 297 mm</PresentationFormat>
  <Paragraphs>139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メイリオ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岩崎憲治</cp:lastModifiedBy>
  <cp:revision>2011</cp:revision>
  <cp:lastPrinted>2021-12-09T22:41:43Z</cp:lastPrinted>
  <dcterms:created xsi:type="dcterms:W3CDTF">2019-07-03T23:41:27Z</dcterms:created>
  <dcterms:modified xsi:type="dcterms:W3CDTF">2022-11-17T14:54:38Z</dcterms:modified>
</cp:coreProperties>
</file>