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1967" r:id="rId2"/>
    <p:sldId id="1968" r:id="rId3"/>
    <p:sldId id="1961" r:id="rId4"/>
    <p:sldId id="1962" r:id="rId5"/>
    <p:sldId id="1965" r:id="rId6"/>
    <p:sldId id="1963" r:id="rId7"/>
    <p:sldId id="1960" r:id="rId8"/>
    <p:sldId id="435" r:id="rId9"/>
    <p:sldId id="1955" r:id="rId10"/>
    <p:sldId id="1966" r:id="rId11"/>
    <p:sldId id="1958" r:id="rId12"/>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千田 俊哉" initials="千田" lastIdx="8" clrIdx="0"/>
  <p:cmAuthor id="2" name="Microsoft Office User" initials="MOU"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AB7F9"/>
    <a:srgbClr val="0432FF"/>
    <a:srgbClr val="FF8AD8"/>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32"/>
    <p:restoredTop sz="95970" autoAdjust="0"/>
  </p:normalViewPr>
  <p:slideViewPr>
    <p:cSldViewPr snapToGrid="0" snapToObjects="1">
      <p:cViewPr varScale="1">
        <p:scale>
          <a:sx n="119" d="100"/>
          <a:sy n="119" d="100"/>
        </p:scale>
        <p:origin x="464" y="192"/>
      </p:cViewPr>
      <p:guideLst>
        <p:guide orient="horz" pos="2160"/>
        <p:guide pos="3120"/>
      </p:guideLst>
    </p:cSldViewPr>
  </p:slideViewPr>
  <p:notesTextViewPr>
    <p:cViewPr>
      <p:scale>
        <a:sx n="1" d="1"/>
        <a:sy n="1" d="1"/>
      </p:scale>
      <p:origin x="0" y="0"/>
    </p:cViewPr>
  </p:notesTextViewPr>
  <p:sorterViewPr>
    <p:cViewPr>
      <p:scale>
        <a:sx n="187" d="100"/>
        <a:sy n="18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A91697-CC08-4943-A9E0-D41C9940F4C4}" type="datetimeFigureOut">
              <a:rPr kumimoji="1" lang="ja-JP" altLang="en-US" smtClean="0"/>
              <a:t>2022/11/18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0D62A-1A8D-B049-A260-570FE210B5E6}" type="slidenum">
              <a:rPr kumimoji="1" lang="ja-JP" altLang="en-US" smtClean="0"/>
              <a:t>‹#›</a:t>
            </a:fld>
            <a:endParaRPr kumimoji="1" lang="ja-JP" altLang="en-US"/>
          </a:p>
        </p:txBody>
      </p:sp>
    </p:spTree>
    <p:extLst>
      <p:ext uri="{BB962C8B-B14F-4D97-AF65-F5344CB8AC3E}">
        <p14:creationId xmlns:p14="http://schemas.microsoft.com/office/powerpoint/2010/main" val="5492547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A341F-4DAB-1549-A4A7-3DDFD365D7F1}" type="datetimeFigureOut">
              <a:rPr kumimoji="1" lang="ja-JP" altLang="en-US" smtClean="0"/>
              <a:t>2022/11/18</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0BF99-A7EB-BB4C-9285-A1AFB975BEF5}" type="slidenum">
              <a:rPr kumimoji="1" lang="ja-JP" altLang="en-US" smtClean="0"/>
              <a:t>‹#›</a:t>
            </a:fld>
            <a:endParaRPr kumimoji="1" lang="ja-JP" altLang="en-US"/>
          </a:p>
        </p:txBody>
      </p:sp>
    </p:spTree>
    <p:extLst>
      <p:ext uri="{BB962C8B-B14F-4D97-AF65-F5344CB8AC3E}">
        <p14:creationId xmlns:p14="http://schemas.microsoft.com/office/powerpoint/2010/main" val="5921047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C0BF99-A7EB-BB4C-9285-A1AFB975BEF5}" type="slidenum">
              <a:rPr kumimoji="1" lang="ja-JP" altLang="en-US" smtClean="0"/>
              <a:t>3</a:t>
            </a:fld>
            <a:endParaRPr kumimoji="1" lang="ja-JP" altLang="en-US"/>
          </a:p>
        </p:txBody>
      </p:sp>
    </p:spTree>
    <p:extLst>
      <p:ext uri="{BB962C8B-B14F-4D97-AF65-F5344CB8AC3E}">
        <p14:creationId xmlns:p14="http://schemas.microsoft.com/office/powerpoint/2010/main" val="232442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C0BF99-A7EB-BB4C-9285-A1AFB975BEF5}" type="slidenum">
              <a:rPr kumimoji="1" lang="ja-JP" altLang="en-US" smtClean="0"/>
              <a:t>4</a:t>
            </a:fld>
            <a:endParaRPr kumimoji="1" lang="ja-JP" altLang="en-US"/>
          </a:p>
        </p:txBody>
      </p:sp>
    </p:spTree>
    <p:extLst>
      <p:ext uri="{BB962C8B-B14F-4D97-AF65-F5344CB8AC3E}">
        <p14:creationId xmlns:p14="http://schemas.microsoft.com/office/powerpoint/2010/main" val="351863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C0BF99-A7EB-BB4C-9285-A1AFB975BEF5}" type="slidenum">
              <a:rPr kumimoji="1" lang="ja-JP" altLang="en-US" smtClean="0"/>
              <a:t>5</a:t>
            </a:fld>
            <a:endParaRPr kumimoji="1" lang="ja-JP" altLang="en-US"/>
          </a:p>
        </p:txBody>
      </p:sp>
    </p:spTree>
    <p:extLst>
      <p:ext uri="{BB962C8B-B14F-4D97-AF65-F5344CB8AC3E}">
        <p14:creationId xmlns:p14="http://schemas.microsoft.com/office/powerpoint/2010/main" val="422999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C0BF99-A7EB-BB4C-9285-A1AFB975BEF5}" type="slidenum">
              <a:rPr kumimoji="1" lang="ja-JP" altLang="en-US" smtClean="0"/>
              <a:t>6</a:t>
            </a:fld>
            <a:endParaRPr kumimoji="1" lang="ja-JP" altLang="en-US"/>
          </a:p>
        </p:txBody>
      </p:sp>
    </p:spTree>
    <p:extLst>
      <p:ext uri="{BB962C8B-B14F-4D97-AF65-F5344CB8AC3E}">
        <p14:creationId xmlns:p14="http://schemas.microsoft.com/office/powerpoint/2010/main" val="280487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C0BF99-A7EB-BB4C-9285-A1AFB975BEF5}" type="slidenum">
              <a:rPr kumimoji="1" lang="ja-JP" altLang="en-US" smtClean="0"/>
              <a:t>8</a:t>
            </a:fld>
            <a:endParaRPr kumimoji="1" lang="ja-JP" altLang="en-US"/>
          </a:p>
        </p:txBody>
      </p:sp>
    </p:spTree>
    <p:extLst>
      <p:ext uri="{BB962C8B-B14F-4D97-AF65-F5344CB8AC3E}">
        <p14:creationId xmlns:p14="http://schemas.microsoft.com/office/powerpoint/2010/main" val="10761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C0BF99-A7EB-BB4C-9285-A1AFB975BEF5}" type="slidenum">
              <a:rPr kumimoji="1" lang="ja-JP" altLang="en-US" smtClean="0"/>
              <a:t>9</a:t>
            </a:fld>
            <a:endParaRPr kumimoji="1" lang="ja-JP" altLang="en-US"/>
          </a:p>
        </p:txBody>
      </p:sp>
    </p:spTree>
    <p:extLst>
      <p:ext uri="{BB962C8B-B14F-4D97-AF65-F5344CB8AC3E}">
        <p14:creationId xmlns:p14="http://schemas.microsoft.com/office/powerpoint/2010/main" val="110493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C0BF99-A7EB-BB4C-9285-A1AFB975BEF5}" type="slidenum">
              <a:rPr kumimoji="1" lang="ja-JP" altLang="en-US" smtClean="0"/>
              <a:t>10</a:t>
            </a:fld>
            <a:endParaRPr kumimoji="1" lang="ja-JP" altLang="en-US"/>
          </a:p>
        </p:txBody>
      </p:sp>
    </p:spTree>
    <p:extLst>
      <p:ext uri="{BB962C8B-B14F-4D97-AF65-F5344CB8AC3E}">
        <p14:creationId xmlns:p14="http://schemas.microsoft.com/office/powerpoint/2010/main" val="3470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C0BF99-A7EB-BB4C-9285-A1AFB975BEF5}" type="slidenum">
              <a:rPr kumimoji="1" lang="ja-JP" altLang="en-US" smtClean="0"/>
              <a:t>11</a:t>
            </a:fld>
            <a:endParaRPr kumimoji="1" lang="ja-JP" altLang="en-US"/>
          </a:p>
        </p:txBody>
      </p:sp>
    </p:spTree>
    <p:extLst>
      <p:ext uri="{BB962C8B-B14F-4D97-AF65-F5344CB8AC3E}">
        <p14:creationId xmlns:p14="http://schemas.microsoft.com/office/powerpoint/2010/main" val="138906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A549CB-517C-364B-93E1-427A10355D1C}" type="datetime1">
              <a:rPr kumimoji="1" lang="ja-JP" altLang="en-US" smtClean="0"/>
              <a:t>2022/11/18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327051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F91170-B0E8-094A-BC2E-0DC53BD46672}" type="datetime1">
              <a:rPr kumimoji="1" lang="ja-JP" altLang="en-US" smtClean="0"/>
              <a:t>2022/11/18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23210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1625F2-A8AD-C44D-AABB-5CCF2B4C572B}" type="datetime1">
              <a:rPr kumimoji="1" lang="ja-JP" altLang="en-US" smtClean="0"/>
              <a:t>2022/11/18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175726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7417D5-A4D2-8946-A6C2-089648241248}" type="datetime1">
              <a:rPr kumimoji="1" lang="ja-JP" altLang="en-US" smtClean="0"/>
              <a:t>2022/11/18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190167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AAE26E-6EAB-6849-9BFE-468F9A4B987C}" type="datetime1">
              <a:rPr kumimoji="1" lang="ja-JP" altLang="en-US" smtClean="0"/>
              <a:t>2022/11/18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118783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55909A7-0D08-B643-9AE9-2F878DA4FDDB}" type="datetime1">
              <a:rPr kumimoji="1" lang="ja-JP" altLang="en-US" smtClean="0"/>
              <a:t>2022/11/18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247598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2CFC8A-1021-FE4C-9DBB-3FE5DAA8E279}" type="datetime1">
              <a:rPr kumimoji="1" lang="ja-JP" altLang="en-US" smtClean="0"/>
              <a:t>2022/11/18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200706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952A23-B12B-4440-8647-0DF3EC03C4C4}" type="datetime1">
              <a:rPr kumimoji="1" lang="ja-JP" altLang="en-US" smtClean="0"/>
              <a:t>2022/11/18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176120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AE4C6-BB24-D147-A2E6-DD7672D5AA21}" type="datetime1">
              <a:rPr kumimoji="1" lang="ja-JP" altLang="en-US" smtClean="0"/>
              <a:t>2022/11/18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279876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39CBBC-826D-F74A-A0E7-250A27CC5F30}" type="datetime1">
              <a:rPr kumimoji="1" lang="ja-JP" altLang="en-US" smtClean="0"/>
              <a:t>2022/11/18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100809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84AC3C4-071A-4244-A576-810925AB870D}" type="datetime1">
              <a:rPr kumimoji="1" lang="ja-JP" altLang="en-US" smtClean="0"/>
              <a:t>2022/11/18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208944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10CF0-FDC6-0E42-9196-B014F56B663B}" type="datetime1">
              <a:rPr kumimoji="1" lang="ja-JP" altLang="en-US" smtClean="0"/>
              <a:t>2022/11/18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17FC1-5595-0942-9BD9-527CF0EC310B}" type="slidenum">
              <a:rPr kumimoji="1" lang="ja-JP" altLang="en-US" smtClean="0"/>
              <a:t>‹#›</a:t>
            </a:fld>
            <a:endParaRPr kumimoji="1" lang="ja-JP" altLang="en-US"/>
          </a:p>
        </p:txBody>
      </p:sp>
    </p:spTree>
    <p:extLst>
      <p:ext uri="{BB962C8B-B14F-4D97-AF65-F5344CB8AC3E}">
        <p14:creationId xmlns:p14="http://schemas.microsoft.com/office/powerpoint/2010/main" val="3612070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FD4E39C-4823-EA24-4C71-530E51853EC3}"/>
              </a:ext>
            </a:extLst>
          </p:cNvPr>
          <p:cNvSpPr>
            <a:spLocks noGrp="1"/>
          </p:cNvSpPr>
          <p:nvPr>
            <p:ph type="sldNum" sz="quarter" idx="12"/>
          </p:nvPr>
        </p:nvSpPr>
        <p:spPr/>
        <p:txBody>
          <a:bodyPr/>
          <a:lstStyle/>
          <a:p>
            <a:fld id="{26317FC1-5595-0942-9BD9-527CF0EC310B}"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C88A9D5D-21B0-BFDD-9BE1-9FFF1F86C844}"/>
              </a:ext>
            </a:extLst>
          </p:cNvPr>
          <p:cNvSpPr txBox="1"/>
          <p:nvPr/>
        </p:nvSpPr>
        <p:spPr>
          <a:xfrm>
            <a:off x="740671" y="2027582"/>
            <a:ext cx="8711441" cy="2862322"/>
          </a:xfrm>
          <a:prstGeom prst="rect">
            <a:avLst/>
          </a:prstGeom>
          <a:noFill/>
        </p:spPr>
        <p:txBody>
          <a:bodyPr wrap="square" rtlCol="0">
            <a:spAutoFit/>
          </a:bodyPr>
          <a:lstStyle/>
          <a:p>
            <a:r>
              <a:rPr kumimoji="1" lang="en-US" altLang="ja-JP" dirty="0"/>
              <a:t> </a:t>
            </a:r>
            <a:r>
              <a:rPr kumimoji="1" lang="ja-JP" altLang="en-US"/>
              <a:t>発表をする各施設は、</a:t>
            </a:r>
            <a:r>
              <a:rPr kumimoji="1" lang="en-US" altLang="ja-JP" dirty="0"/>
              <a:t>7</a:t>
            </a:r>
            <a:r>
              <a:rPr kumimoji="1" lang="ja-JP" altLang="en-US"/>
              <a:t>ページ目以降の記入例に従って</a:t>
            </a:r>
            <a:r>
              <a:rPr kumimoji="1" lang="en-US" altLang="ja-JP" u="sng" dirty="0"/>
              <a:t>p.3 - p.6</a:t>
            </a:r>
            <a:r>
              <a:rPr lang="ja-JP" altLang="en-US"/>
              <a:t>に</a:t>
            </a:r>
            <a:r>
              <a:rPr kumimoji="1" lang="ja-JP" altLang="en-US"/>
              <a:t>記入し、</a:t>
            </a:r>
            <a:r>
              <a:rPr kumimoji="1" lang="en-US" altLang="ja-JP" b="1" dirty="0">
                <a:solidFill>
                  <a:srgbClr val="FF0000"/>
                </a:solidFill>
              </a:rPr>
              <a:t>11</a:t>
            </a:r>
            <a:r>
              <a:rPr kumimoji="1" lang="ja-JP" altLang="en-US" b="1">
                <a:solidFill>
                  <a:srgbClr val="FF0000"/>
                </a:solidFill>
              </a:rPr>
              <a:t>月</a:t>
            </a:r>
            <a:r>
              <a:rPr kumimoji="1" lang="en-US" altLang="ja-JP" b="1" dirty="0">
                <a:solidFill>
                  <a:srgbClr val="FF0000"/>
                </a:solidFill>
              </a:rPr>
              <a:t>17</a:t>
            </a:r>
            <a:r>
              <a:rPr kumimoji="1" lang="ja-JP" altLang="en-US" b="1">
                <a:solidFill>
                  <a:srgbClr val="FF0000"/>
                </a:solidFill>
              </a:rPr>
              <a:t>日（木）までに</a:t>
            </a:r>
            <a:r>
              <a:rPr lang="en-US" altLang="ja-JP" b="1" i="0" dirty="0" err="1">
                <a:solidFill>
                  <a:srgbClr val="FF0000"/>
                </a:solidFill>
                <a:effectLst/>
                <a:latin typeface="Google Sans"/>
              </a:rPr>
              <a:t>cmasuda@post.kek.jp</a:t>
            </a:r>
            <a:r>
              <a:rPr kumimoji="1" lang="ja-JP" altLang="en-US" b="1">
                <a:solidFill>
                  <a:srgbClr val="FF0000"/>
                </a:solidFill>
              </a:rPr>
              <a:t>にメールで提出してください。</a:t>
            </a:r>
            <a:r>
              <a:rPr kumimoji="1" lang="ja-JP" altLang="en-US"/>
              <a:t>多少のレイアウトの変更は構いませんが、</a:t>
            </a:r>
            <a:r>
              <a:rPr lang="ja-JP" altLang="en-US"/>
              <a:t>会議前に皆さんにお配りすることにしますので</a:t>
            </a:r>
            <a:r>
              <a:rPr kumimoji="1" lang="ja-JP" altLang="en-US"/>
              <a:t>枚数は増やさないようにお願いします。</a:t>
            </a:r>
            <a:endParaRPr kumimoji="1" lang="en-US" altLang="ja-JP" dirty="0"/>
          </a:p>
          <a:p>
            <a:endParaRPr kumimoji="1" lang="en-US" altLang="ja-JP" dirty="0"/>
          </a:p>
          <a:p>
            <a:r>
              <a:rPr kumimoji="1" lang="ja-JP" altLang="en-US"/>
              <a:t>　なお、</a:t>
            </a:r>
            <a:r>
              <a:rPr kumimoji="1" lang="en-US" altLang="ja-JP" b="1" dirty="0">
                <a:solidFill>
                  <a:srgbClr val="FF0000"/>
                </a:solidFill>
              </a:rPr>
              <a:t>BINDS</a:t>
            </a:r>
            <a:r>
              <a:rPr lang="ja-JP" altLang="en-US" b="1">
                <a:solidFill>
                  <a:srgbClr val="FF0000"/>
                </a:solidFill>
              </a:rPr>
              <a:t>に属していないグループに関しては、施設紹介と施設の特徴の２枚</a:t>
            </a:r>
            <a:r>
              <a:rPr lang="ja-JP" altLang="en-US"/>
              <a:t>で結構です（もちろん、可能であれば他も埋めてもらっても結構です）</a:t>
            </a:r>
            <a:endParaRPr lang="en-US" altLang="ja-JP" dirty="0"/>
          </a:p>
          <a:p>
            <a:endParaRPr lang="en-US" altLang="ja-JP" dirty="0"/>
          </a:p>
          <a:p>
            <a:r>
              <a:rPr kumimoji="1" lang="ja-JP" altLang="en-US"/>
              <a:t>　発表時間は、</a:t>
            </a:r>
            <a:r>
              <a:rPr kumimoji="1" lang="en-US" altLang="ja-JP" dirty="0"/>
              <a:t>BINDS</a:t>
            </a:r>
            <a:r>
              <a:rPr kumimoji="1" lang="ja-JP" altLang="en-US"/>
              <a:t>の施設は発表８分、質疑４分、</a:t>
            </a:r>
            <a:r>
              <a:rPr kumimoji="1" lang="en-US" altLang="ja-JP" dirty="0"/>
              <a:t>BINDS</a:t>
            </a:r>
            <a:r>
              <a:rPr kumimoji="1" lang="ja-JP" altLang="en-US"/>
              <a:t>以外の施設は発表４分、質疑２分です。</a:t>
            </a:r>
            <a:r>
              <a:rPr lang="ja-JP" altLang="en-US"/>
              <a:t>スケジュールは</a:t>
            </a:r>
            <a:r>
              <a:rPr lang="en-US" altLang="ja-JP" dirty="0"/>
              <a:t>p. 2</a:t>
            </a:r>
            <a:r>
              <a:rPr lang="ja-JP" altLang="en-US"/>
              <a:t>にあります。</a:t>
            </a:r>
            <a:endParaRPr kumimoji="1" lang="ja-JP" altLang="en-US"/>
          </a:p>
        </p:txBody>
      </p:sp>
    </p:spTree>
    <p:extLst>
      <p:ext uri="{BB962C8B-B14F-4D97-AF65-F5344CB8AC3E}">
        <p14:creationId xmlns:p14="http://schemas.microsoft.com/office/powerpoint/2010/main" val="235262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CryoEMネットワーク">
            <a:extLst>
              <a:ext uri="{FF2B5EF4-FFF2-40B4-BE49-F238E27FC236}">
                <a16:creationId xmlns:a16="http://schemas.microsoft.com/office/drawing/2014/main" id="{5F661489-1AD5-1243-9B8E-C43DA901BFAD}"/>
              </a:ext>
            </a:extLst>
          </p:cNvPr>
          <p:cNvSpPr txBox="1">
            <a:spLocks/>
          </p:cNvSpPr>
          <p:nvPr/>
        </p:nvSpPr>
        <p:spPr>
          <a:xfrm>
            <a:off x="924340" y="3356664"/>
            <a:ext cx="5396948" cy="1039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r>
              <a:rPr lang="ja-JP" altLang="en-US" sz="2400" b="1">
                <a:latin typeface="メイリオ"/>
                <a:ea typeface="メイリオ"/>
                <a:cs typeface="メイリオ"/>
              </a:rPr>
              <a:t>困っていること</a:t>
            </a:r>
            <a:endParaRPr lang="en-US" altLang="ja-JP" sz="2400" b="1" dirty="0">
              <a:latin typeface="メイリオ"/>
              <a:ea typeface="メイリオ"/>
              <a:cs typeface="メイリオ"/>
            </a:endParaRPr>
          </a:p>
        </p:txBody>
      </p:sp>
      <p:sp>
        <p:nvSpPr>
          <p:cNvPr id="19" name="コンテンツ プレースホルダー 2">
            <a:extLst>
              <a:ext uri="{FF2B5EF4-FFF2-40B4-BE49-F238E27FC236}">
                <a16:creationId xmlns:a16="http://schemas.microsoft.com/office/drawing/2014/main" id="{DB5FB2CC-F7AB-D1A6-D75C-180C370D4C1F}"/>
              </a:ext>
            </a:extLst>
          </p:cNvPr>
          <p:cNvSpPr>
            <a:spLocks noGrp="1"/>
          </p:cNvSpPr>
          <p:nvPr>
            <p:ph idx="4294967295"/>
          </p:nvPr>
        </p:nvSpPr>
        <p:spPr>
          <a:xfrm>
            <a:off x="924340" y="4195763"/>
            <a:ext cx="8543925" cy="2500312"/>
          </a:xfrm>
        </p:spPr>
        <p:txBody>
          <a:bodyPr>
            <a:noAutofit/>
          </a:bodyPr>
          <a:lstStyle/>
          <a:p>
            <a:pPr marL="342900" indent="-342900">
              <a:lnSpc>
                <a:spcPct val="114000"/>
              </a:lnSpc>
              <a:spcBef>
                <a:spcPts val="600"/>
              </a:spcBef>
              <a:buFont typeface="+mj-lt"/>
              <a:buAutoNum type="arabicPeriod"/>
            </a:pPr>
            <a:r>
              <a:rPr lang="ja-JP" altLang="en-US" sz="1400" b="1">
                <a:latin typeface="Meiryo" panose="020B0604030504040204" pitchFamily="34" charset="-128"/>
                <a:ea typeface="Meiryo" panose="020B0604030504040204" pitchFamily="34" charset="-128"/>
              </a:rPr>
              <a:t>ユーザー支援の解析</a:t>
            </a:r>
            <a:r>
              <a:rPr lang="ja-JP" altLang="en-US" sz="1400">
                <a:latin typeface="Meiryo" panose="020B0604030504040204" pitchFamily="34" charset="-128"/>
                <a:ea typeface="Meiryo" panose="020B0604030504040204" pitchFamily="34" charset="-128"/>
              </a:rPr>
              <a:t>が追いつかない。解析</a:t>
            </a:r>
            <a:r>
              <a:rPr lang="en-US" altLang="ja-JP" sz="1400" dirty="0">
                <a:latin typeface="Meiryo" panose="020B0604030504040204" pitchFamily="34" charset="-128"/>
                <a:ea typeface="Meiryo" panose="020B0604030504040204" pitchFamily="34" charset="-128"/>
              </a:rPr>
              <a:t>PC</a:t>
            </a:r>
            <a:r>
              <a:rPr lang="ja-JP" altLang="en-US" sz="1400">
                <a:latin typeface="Meiryo" panose="020B0604030504040204" pitchFamily="34" charset="-128"/>
                <a:ea typeface="Meiryo" panose="020B0604030504040204" pitchFamily="34" charset="-128"/>
              </a:rPr>
              <a:t>が増えれば多少は解決するけど、解析の自動化が必要なのかも。もしくはユーザーが独自に解析できるようなスピード訓練法の開発。</a:t>
            </a:r>
            <a:endParaRPr lang="en-US" altLang="ja-JP" sz="1400" dirty="0">
              <a:latin typeface="Meiryo" panose="020B0604030504040204" pitchFamily="34" charset="-128"/>
              <a:ea typeface="Meiryo" panose="020B0604030504040204" pitchFamily="34" charset="-128"/>
            </a:endParaRPr>
          </a:p>
          <a:p>
            <a:pPr marL="342900" indent="-342900">
              <a:lnSpc>
                <a:spcPct val="114000"/>
              </a:lnSpc>
              <a:spcBef>
                <a:spcPts val="600"/>
              </a:spcBef>
              <a:buFont typeface="+mj-lt"/>
              <a:buAutoNum type="arabicPeriod"/>
            </a:pPr>
            <a:r>
              <a:rPr lang="ja-JP" altLang="en-US" sz="1400" b="1">
                <a:latin typeface="Meiryo" panose="020B0604030504040204" pitchFamily="34" charset="-128"/>
                <a:ea typeface="Meiryo" panose="020B0604030504040204" pitchFamily="34" charset="-128"/>
              </a:rPr>
              <a:t>マシンタイム</a:t>
            </a:r>
            <a:r>
              <a:rPr lang="ja-JP" altLang="en-US" sz="1400">
                <a:latin typeface="Meiryo" panose="020B0604030504040204" pitchFamily="34" charset="-128"/>
                <a:ea typeface="Meiryo" panose="020B0604030504040204" pitchFamily="34" charset="-128"/>
              </a:rPr>
              <a:t>が足りない。以前は</a:t>
            </a:r>
            <a:r>
              <a:rPr lang="en-US" altLang="ja-JP" sz="1400" dirty="0">
                <a:latin typeface="Meiryo" panose="020B0604030504040204" pitchFamily="34" charset="-128"/>
                <a:ea typeface="Meiryo" panose="020B0604030504040204" pitchFamily="34" charset="-128"/>
              </a:rPr>
              <a:t>1</a:t>
            </a:r>
            <a:r>
              <a:rPr lang="ja-JP" altLang="en-US" sz="1400">
                <a:latin typeface="Meiryo" panose="020B0604030504040204" pitchFamily="34" charset="-128"/>
                <a:ea typeface="Meiryo" panose="020B0604030504040204" pitchFamily="34" charset="-128"/>
              </a:rPr>
              <a:t>ヶ月に</a:t>
            </a:r>
            <a:r>
              <a:rPr lang="en-US" altLang="ja-JP" sz="1400" dirty="0">
                <a:latin typeface="Meiryo" panose="020B0604030504040204" pitchFamily="34" charset="-128"/>
                <a:ea typeface="Meiryo" panose="020B0604030504040204" pitchFamily="34" charset="-128"/>
              </a:rPr>
              <a:t>1</a:t>
            </a:r>
            <a:r>
              <a:rPr lang="ja-JP" altLang="en-US" sz="1400">
                <a:latin typeface="Meiryo" panose="020B0604030504040204" pitchFamily="34" charset="-128"/>
                <a:ea typeface="Meiryo" panose="020B0604030504040204" pitchFamily="34" charset="-128"/>
              </a:rPr>
              <a:t>回くらいのマシンタイムだったが、最近は</a:t>
            </a:r>
            <a:r>
              <a:rPr lang="en-US" altLang="ja-JP" sz="1400" dirty="0">
                <a:latin typeface="Meiryo" panose="020B0604030504040204" pitchFamily="34" charset="-128"/>
                <a:ea typeface="Meiryo" panose="020B0604030504040204" pitchFamily="34" charset="-128"/>
              </a:rPr>
              <a:t>2</a:t>
            </a:r>
            <a:r>
              <a:rPr lang="ja-JP" altLang="en-US" sz="1400">
                <a:latin typeface="Meiryo" panose="020B0604030504040204" pitchFamily="34" charset="-128"/>
                <a:ea typeface="Meiryo" panose="020B0604030504040204" pitchFamily="34" charset="-128"/>
              </a:rPr>
              <a:t>ヶ月に</a:t>
            </a:r>
            <a:r>
              <a:rPr lang="en-US" altLang="ja-JP" sz="1400" dirty="0">
                <a:latin typeface="Meiryo" panose="020B0604030504040204" pitchFamily="34" charset="-128"/>
                <a:ea typeface="Meiryo" panose="020B0604030504040204" pitchFamily="34" charset="-128"/>
              </a:rPr>
              <a:t>1</a:t>
            </a:r>
            <a:r>
              <a:rPr lang="ja-JP" altLang="en-US" sz="1400">
                <a:latin typeface="Meiryo" panose="020B0604030504040204" pitchFamily="34" charset="-128"/>
                <a:ea typeface="Meiryo" panose="020B0604030504040204" pitchFamily="34" charset="-128"/>
              </a:rPr>
              <a:t>回。ユーザーさんの利益最大化を考えると、他施設の装置と</a:t>
            </a:r>
            <a:r>
              <a:rPr lang="en-US" altLang="ja-JP" sz="1400" dirty="0">
                <a:latin typeface="Meiryo" panose="020B0604030504040204" pitchFamily="34" charset="-128"/>
                <a:ea typeface="Meiryo" panose="020B0604030504040204" pitchFamily="34" charset="-128"/>
              </a:rPr>
              <a:t>virtual</a:t>
            </a:r>
            <a:r>
              <a:rPr lang="ja-JP" altLang="en-US" sz="1400">
                <a:latin typeface="Meiryo" panose="020B0604030504040204" pitchFamily="34" charset="-128"/>
                <a:ea typeface="Meiryo" panose="020B0604030504040204" pitchFamily="34" charset="-128"/>
              </a:rPr>
              <a:t>な</a:t>
            </a:r>
            <a:r>
              <a:rPr lang="en-US" altLang="ja-JP" sz="1400" dirty="0">
                <a:latin typeface="Meiryo" panose="020B0604030504040204" pitchFamily="34" charset="-128"/>
                <a:ea typeface="Meiryo" panose="020B0604030504040204" pitchFamily="34" charset="-128"/>
              </a:rPr>
              <a:t>network</a:t>
            </a:r>
            <a:r>
              <a:rPr lang="ja-JP" altLang="en-US" sz="1400">
                <a:latin typeface="Meiryo" panose="020B0604030504040204" pitchFamily="34" charset="-128"/>
                <a:ea typeface="Meiryo" panose="020B0604030504040204" pitchFamily="34" charset="-128"/>
              </a:rPr>
              <a:t>を築けないだろうか。（既に</a:t>
            </a:r>
            <a:r>
              <a:rPr lang="en-US" altLang="ja-JP" sz="1400" dirty="0">
                <a:latin typeface="Meiryo" panose="020B0604030504040204" pitchFamily="34" charset="-128"/>
                <a:ea typeface="Meiryo" panose="020B0604030504040204" pitchFamily="34" charset="-128"/>
              </a:rPr>
              <a:t>KEK</a:t>
            </a:r>
            <a:r>
              <a:rPr lang="ja-JP" altLang="en-US" sz="1400">
                <a:latin typeface="Meiryo" panose="020B0604030504040204" pitchFamily="34" charset="-128"/>
                <a:ea typeface="Meiryo" panose="020B0604030504040204" pitchFamily="34" charset="-128"/>
              </a:rPr>
              <a:t>関係者が</a:t>
            </a:r>
            <a:r>
              <a:rPr lang="en-US" altLang="ja-JP" sz="1400" dirty="0">
                <a:latin typeface="Meiryo" panose="020B0604030504040204" pitchFamily="34" charset="-128"/>
                <a:ea typeface="Meiryo" panose="020B0604030504040204" pitchFamily="34" charset="-128"/>
              </a:rPr>
              <a:t>remote</a:t>
            </a:r>
            <a:r>
              <a:rPr lang="ja-JP" altLang="en-US" sz="1400">
                <a:latin typeface="Meiryo" panose="020B0604030504040204" pitchFamily="34" charset="-128"/>
                <a:ea typeface="Meiryo" panose="020B0604030504040204" pitchFamily="34" charset="-128"/>
              </a:rPr>
              <a:t>で、東大</a:t>
            </a:r>
            <a:r>
              <a:rPr lang="en-US" altLang="ja-JP" sz="1400" dirty="0">
                <a:latin typeface="Meiryo" panose="020B0604030504040204" pitchFamily="34" charset="-128"/>
                <a:ea typeface="Meiryo" panose="020B0604030504040204" pitchFamily="34" charset="-128"/>
              </a:rPr>
              <a:t>Talos</a:t>
            </a:r>
            <a:r>
              <a:rPr lang="ja-JP" altLang="en-US" sz="1400">
                <a:latin typeface="Meiryo" panose="020B0604030504040204" pitchFamily="34" charset="-128"/>
                <a:ea typeface="Meiryo" panose="020B0604030504040204" pitchFamily="34" charset="-128"/>
              </a:rPr>
              <a:t>や北大</a:t>
            </a:r>
            <a:r>
              <a:rPr lang="en-US" altLang="ja-JP" sz="1400" dirty="0">
                <a:latin typeface="Meiryo" panose="020B0604030504040204" pitchFamily="34" charset="-128"/>
                <a:ea typeface="Meiryo" panose="020B0604030504040204" pitchFamily="34" charset="-128"/>
              </a:rPr>
              <a:t>Titan</a:t>
            </a:r>
            <a:r>
              <a:rPr lang="ja-JP" altLang="en-US" sz="1400">
                <a:latin typeface="Meiryo" panose="020B0604030504040204" pitchFamily="34" charset="-128"/>
                <a:ea typeface="Meiryo" panose="020B0604030504040204" pitchFamily="34" charset="-128"/>
              </a:rPr>
              <a:t>を使わせていただいている）</a:t>
            </a:r>
            <a:endParaRPr lang="en-US" altLang="ja-JP" sz="1400" dirty="0">
              <a:latin typeface="Meiryo" panose="020B0604030504040204" pitchFamily="34" charset="-128"/>
              <a:ea typeface="Meiryo" panose="020B0604030504040204" pitchFamily="34" charset="-128"/>
            </a:endParaRPr>
          </a:p>
          <a:p>
            <a:pPr marL="342900" indent="-342900">
              <a:lnSpc>
                <a:spcPct val="114000"/>
              </a:lnSpc>
              <a:spcBef>
                <a:spcPts val="600"/>
              </a:spcBef>
              <a:buFont typeface="+mj-lt"/>
              <a:buAutoNum type="arabicPeriod"/>
            </a:pPr>
            <a:r>
              <a:rPr lang="ja-JP" altLang="en-US" sz="1400">
                <a:latin typeface="Meiryo" panose="020B0604030504040204" pitchFamily="34" charset="-128"/>
                <a:ea typeface="Meiryo" panose="020B0604030504040204" pitchFamily="34" charset="-128"/>
              </a:rPr>
              <a:t>共同利用で装置を稼働させつつ</a:t>
            </a:r>
            <a:r>
              <a:rPr lang="ja-JP" altLang="en-US" sz="1400" b="1">
                <a:latin typeface="Meiryo" panose="020B0604030504040204" pitchFamily="34" charset="-128"/>
                <a:ea typeface="Meiryo" panose="020B0604030504040204" pitchFamily="34" charset="-128"/>
              </a:rPr>
              <a:t>新人を育てる</a:t>
            </a:r>
            <a:r>
              <a:rPr lang="ja-JP" altLang="en-US" sz="1400">
                <a:latin typeface="Meiryo" panose="020B0604030504040204" pitchFamily="34" charset="-128"/>
                <a:ea typeface="Meiryo" panose="020B0604030504040204" pitchFamily="34" charset="-128"/>
              </a:rPr>
              <a:t>のが大変。作業をルーチン化することで多少は解決するけど、やはり時間がかかる。</a:t>
            </a:r>
            <a:endParaRPr lang="en-US" altLang="ja-JP" sz="1400" dirty="0">
              <a:latin typeface="Meiryo" panose="020B0604030504040204" pitchFamily="34" charset="-128"/>
              <a:ea typeface="Meiryo" panose="020B0604030504040204" pitchFamily="34" charset="-128"/>
            </a:endParaRPr>
          </a:p>
          <a:p>
            <a:pPr marL="342900" indent="-342900">
              <a:lnSpc>
                <a:spcPct val="114000"/>
              </a:lnSpc>
              <a:spcBef>
                <a:spcPts val="600"/>
              </a:spcBef>
              <a:buFont typeface="+mj-lt"/>
              <a:buAutoNum type="arabicPeriod"/>
            </a:pPr>
            <a:r>
              <a:rPr lang="en-US" altLang="ja-JP" sz="1400" dirty="0">
                <a:latin typeface="Meiryo" panose="020B0604030504040204" pitchFamily="34" charset="-128"/>
                <a:ea typeface="Meiryo" panose="020B0604030504040204" pitchFamily="34" charset="-128"/>
              </a:rPr>
              <a:t>BINDS</a:t>
            </a:r>
            <a:r>
              <a:rPr lang="ja-JP" altLang="en-US" sz="1400">
                <a:latin typeface="Meiryo" panose="020B0604030504040204" pitchFamily="34" charset="-128"/>
                <a:ea typeface="Meiryo" panose="020B0604030504040204" pitchFamily="34" charset="-128"/>
              </a:rPr>
              <a:t>が終了したら</a:t>
            </a:r>
            <a:r>
              <a:rPr lang="ja-JP" altLang="en-US" sz="1400" b="1">
                <a:latin typeface="Meiryo" panose="020B0604030504040204" pitchFamily="34" charset="-128"/>
                <a:ea typeface="Meiryo" panose="020B0604030504040204" pitchFamily="34" charset="-128"/>
              </a:rPr>
              <a:t>保守費</a:t>
            </a:r>
            <a:r>
              <a:rPr lang="ja-JP" altLang="en-US" sz="1400">
                <a:latin typeface="Meiryo" panose="020B0604030504040204" pitchFamily="34" charset="-128"/>
                <a:ea typeface="Meiryo" panose="020B0604030504040204" pitchFamily="34" charset="-128"/>
              </a:rPr>
              <a:t>をどうするか。アカデミアの施設利用料は消耗品相当なので、企業の利用料が頼み。複数台割引とかできないのか。</a:t>
            </a:r>
            <a:endParaRPr lang="en-US" altLang="ja-JP" sz="1400" dirty="0">
              <a:latin typeface="Meiryo" panose="020B0604030504040204" pitchFamily="34" charset="-128"/>
              <a:ea typeface="Meiryo" panose="020B0604030504040204" pitchFamily="34" charset="-128"/>
            </a:endParaRPr>
          </a:p>
        </p:txBody>
      </p:sp>
      <p:sp>
        <p:nvSpPr>
          <p:cNvPr id="4" name="CryoEMネットワーク">
            <a:extLst>
              <a:ext uri="{FF2B5EF4-FFF2-40B4-BE49-F238E27FC236}">
                <a16:creationId xmlns:a16="http://schemas.microsoft.com/office/drawing/2014/main" id="{02CAE654-FF14-8E8D-CB62-B98B593CD9C1}"/>
              </a:ext>
            </a:extLst>
          </p:cNvPr>
          <p:cNvSpPr txBox="1">
            <a:spLocks/>
          </p:cNvSpPr>
          <p:nvPr/>
        </p:nvSpPr>
        <p:spPr>
          <a:xfrm>
            <a:off x="924340" y="1240859"/>
            <a:ext cx="5396948" cy="5764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r>
              <a:rPr lang="ja-JP" altLang="en-US" sz="2400" b="1">
                <a:latin typeface="メイリオ"/>
                <a:ea typeface="メイリオ"/>
                <a:cs typeface="メイリオ"/>
              </a:rPr>
              <a:t>得意なこと・苦手なこと</a:t>
            </a:r>
            <a:endParaRPr lang="en-US" altLang="ja-JP" sz="2400" b="1" dirty="0">
              <a:latin typeface="メイリオ"/>
              <a:ea typeface="メイリオ"/>
              <a:cs typeface="メイリオ"/>
            </a:endParaRPr>
          </a:p>
        </p:txBody>
      </p:sp>
      <p:sp>
        <p:nvSpPr>
          <p:cNvPr id="5" name="コンテンツ プレースホルダー 2">
            <a:extLst>
              <a:ext uri="{FF2B5EF4-FFF2-40B4-BE49-F238E27FC236}">
                <a16:creationId xmlns:a16="http://schemas.microsoft.com/office/drawing/2014/main" id="{BF64AE32-F15A-EBDE-A8B1-CEFFFC63B925}"/>
              </a:ext>
            </a:extLst>
          </p:cNvPr>
          <p:cNvSpPr txBox="1">
            <a:spLocks/>
          </p:cNvSpPr>
          <p:nvPr/>
        </p:nvSpPr>
        <p:spPr>
          <a:xfrm>
            <a:off x="1257508" y="1857317"/>
            <a:ext cx="8543925" cy="1721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buFont typeface="+mj-lt"/>
              <a:buAutoNum type="arabicPeriod"/>
            </a:pPr>
            <a:r>
              <a:rPr lang="ja-JP" altLang="en-US" sz="1400">
                <a:latin typeface="Meiryo" panose="020B0604030504040204" pitchFamily="34" charset="-128"/>
                <a:ea typeface="Meiryo" panose="020B0604030504040204" pitchFamily="34" charset="-128"/>
              </a:rPr>
              <a:t>得意なこと：</a:t>
            </a:r>
            <a:br>
              <a:rPr lang="en-US" altLang="ja-JP" sz="1400" dirty="0">
                <a:latin typeface="Meiryo" panose="020B0604030504040204" pitchFamily="34" charset="-128"/>
                <a:ea typeface="Meiryo" panose="020B0604030504040204" pitchFamily="34" charset="-128"/>
              </a:rPr>
            </a:br>
            <a:r>
              <a:rPr lang="ja-JP" altLang="en-US" sz="1400">
                <a:latin typeface="Meiryo" panose="020B0604030504040204" pitchFamily="34" charset="-128"/>
                <a:ea typeface="Meiryo" panose="020B0604030504040204" pitchFamily="34" charset="-128"/>
              </a:rPr>
              <a:t>単粒子解析、スクリーニング測定、初学者への入門的な</a:t>
            </a:r>
            <a:r>
              <a:rPr lang="en-US" altLang="ja-JP" sz="1400" dirty="0">
                <a:latin typeface="Meiryo" panose="020B0604030504040204" pitchFamily="34" charset="-128"/>
                <a:ea typeface="Meiryo" panose="020B0604030504040204" pitchFamily="34" charset="-128"/>
              </a:rPr>
              <a:t>Hands-on</a:t>
            </a:r>
            <a:r>
              <a:rPr lang="ja-JP" altLang="en-US" sz="1400">
                <a:latin typeface="Meiryo" panose="020B0604030504040204" pitchFamily="34" charset="-128"/>
                <a:ea typeface="Meiryo" panose="020B0604030504040204" pitchFamily="34" charset="-128"/>
              </a:rPr>
              <a:t>（</a:t>
            </a:r>
            <a:r>
              <a:rPr lang="en-US" altLang="ja-JP" sz="1400" dirty="0">
                <a:latin typeface="Meiryo" panose="020B0604030504040204" pitchFamily="34" charset="-128"/>
                <a:ea typeface="Meiryo" panose="020B0604030504040204" pitchFamily="34" charset="-128"/>
              </a:rPr>
              <a:t>Grid-prep, </a:t>
            </a:r>
            <a:r>
              <a:rPr lang="ja-JP" altLang="en-US" sz="1400">
                <a:latin typeface="Meiryo" panose="020B0604030504040204" pitchFamily="34" charset="-128"/>
                <a:ea typeface="Meiryo" panose="020B0604030504040204" pitchFamily="34" charset="-128"/>
              </a:rPr>
              <a:t>測定</a:t>
            </a:r>
            <a:r>
              <a:rPr lang="en-US" altLang="ja-JP" sz="1400" dirty="0">
                <a:latin typeface="Meiryo" panose="020B0604030504040204" pitchFamily="34" charset="-128"/>
                <a:ea typeface="Meiryo" panose="020B0604030504040204" pitchFamily="34" charset="-128"/>
              </a:rPr>
              <a:t>, </a:t>
            </a:r>
            <a:r>
              <a:rPr lang="ja-JP" altLang="en-US" sz="1400">
                <a:latin typeface="Meiryo" panose="020B0604030504040204" pitchFamily="34" charset="-128"/>
                <a:ea typeface="Meiryo" panose="020B0604030504040204" pitchFamily="34" charset="-128"/>
              </a:rPr>
              <a:t>単粒子解析）、タンパク精製を含めた</a:t>
            </a:r>
            <a:r>
              <a:rPr lang="en-US" altLang="ja-JP" sz="1400" dirty="0">
                <a:latin typeface="Meiryo" panose="020B0604030504040204" pitchFamily="34" charset="-128"/>
                <a:ea typeface="Meiryo" panose="020B0604030504040204" pitchFamily="34" charset="-128"/>
              </a:rPr>
              <a:t>Grid</a:t>
            </a:r>
            <a:r>
              <a:rPr lang="ja-JP" altLang="en-US" sz="1400">
                <a:latin typeface="Meiryo" panose="020B0604030504040204" pitchFamily="34" charset="-128"/>
                <a:ea typeface="Meiryo" panose="020B0604030504040204" pitchFamily="34" charset="-128"/>
              </a:rPr>
              <a:t>改善のディスカッション、他の手法</a:t>
            </a:r>
            <a:r>
              <a:rPr lang="en-US" altLang="ja-JP" sz="1400" dirty="0">
                <a:latin typeface="Meiryo" panose="020B0604030504040204" pitchFamily="34" charset="-128"/>
                <a:ea typeface="Meiryo" panose="020B0604030504040204" pitchFamily="34" charset="-128"/>
              </a:rPr>
              <a:t>(PX, SAXS</a:t>
            </a:r>
            <a:r>
              <a:rPr lang="ja-JP" altLang="en-US" sz="1400">
                <a:latin typeface="Meiryo" panose="020B0604030504040204" pitchFamily="34" charset="-128"/>
                <a:ea typeface="Meiryo" panose="020B0604030504040204" pitchFamily="34" charset="-128"/>
              </a:rPr>
              <a:t>など</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の紹介</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合わせ技、</a:t>
            </a:r>
            <a:r>
              <a:rPr lang="en-US" altLang="ja-JP" sz="1400" dirty="0">
                <a:latin typeface="Meiryo" panose="020B0604030504040204" pitchFamily="34" charset="-128"/>
                <a:ea typeface="Meiryo" panose="020B0604030504040204" pitchFamily="34" charset="-128"/>
              </a:rPr>
              <a:t>EMDB/EMPIAR</a:t>
            </a:r>
            <a:r>
              <a:rPr lang="ja-JP" altLang="en-US" sz="1400">
                <a:latin typeface="Meiryo" panose="020B0604030504040204" pitchFamily="34" charset="-128"/>
                <a:ea typeface="Meiryo" panose="020B0604030504040204" pitchFamily="34" charset="-128"/>
              </a:rPr>
              <a:t>データベース登録の支援</a:t>
            </a:r>
            <a:endParaRPr lang="en-US" altLang="ja-JP" sz="1400" dirty="0">
              <a:latin typeface="Meiryo" panose="020B0604030504040204" pitchFamily="34" charset="-128"/>
              <a:ea typeface="Meiryo" panose="020B0604030504040204" pitchFamily="34" charset="-128"/>
            </a:endParaRPr>
          </a:p>
          <a:p>
            <a:pPr marL="342900" indent="-342900">
              <a:buFont typeface="+mj-lt"/>
              <a:buAutoNum type="arabicPeriod"/>
            </a:pPr>
            <a:r>
              <a:rPr lang="ja-JP" altLang="en-US" sz="1400">
                <a:latin typeface="Meiryo" panose="020B0604030504040204" pitchFamily="34" charset="-128"/>
                <a:ea typeface="Meiryo" panose="020B0604030504040204" pitchFamily="34" charset="-128"/>
              </a:rPr>
              <a:t>苦手なこと：</a:t>
            </a:r>
            <a:br>
              <a:rPr lang="en-US" altLang="ja-JP" sz="1400" dirty="0">
                <a:latin typeface="Meiryo" panose="020B0604030504040204" pitchFamily="34" charset="-128"/>
                <a:ea typeface="Meiryo" panose="020B0604030504040204" pitchFamily="34" charset="-128"/>
              </a:rPr>
            </a:br>
            <a:r>
              <a:rPr lang="en-US" altLang="ja-JP" sz="1400" dirty="0">
                <a:latin typeface="Meiryo" panose="020B0604030504040204" pitchFamily="34" charset="-128"/>
                <a:ea typeface="Meiryo" panose="020B0604030504040204" pitchFamily="34" charset="-128"/>
              </a:rPr>
              <a:t>300kV</a:t>
            </a:r>
            <a:r>
              <a:rPr lang="ja-JP" altLang="en-US" sz="1400">
                <a:latin typeface="Meiryo" panose="020B0604030504040204" pitchFamily="34" charset="-128"/>
                <a:ea typeface="Meiryo" panose="020B0604030504040204" pitchFamily="34" charset="-128"/>
              </a:rPr>
              <a:t>での測定（装置がない）、ネガステ（装置がない）、トモグラフィー（経験がない）、条件検討に長期のマシンタイムを必要とするサンプル（</a:t>
            </a:r>
            <a:r>
              <a:rPr lang="en-US" altLang="ja-JP" sz="1400" dirty="0">
                <a:latin typeface="Meiryo" panose="020B0604030504040204" pitchFamily="34" charset="-128"/>
                <a:ea typeface="Meiryo" panose="020B0604030504040204" pitchFamily="34" charset="-128"/>
              </a:rPr>
              <a:t>1</a:t>
            </a:r>
            <a:r>
              <a:rPr lang="ja-JP" altLang="en-US" sz="1400">
                <a:latin typeface="Meiryo" panose="020B0604030504040204" pitchFamily="34" charset="-128"/>
                <a:ea typeface="Meiryo" panose="020B0604030504040204" pitchFamily="34" charset="-128"/>
              </a:rPr>
              <a:t>グループあたりのマシンタイムが少ない）</a:t>
            </a:r>
            <a:endParaRPr lang="en-US" altLang="ja-JP" sz="1400" dirty="0">
              <a:latin typeface="Meiryo" panose="020B0604030504040204" pitchFamily="34" charset="-128"/>
              <a:ea typeface="Meiryo" panose="020B0604030504040204" pitchFamily="34" charset="-128"/>
            </a:endParaRPr>
          </a:p>
        </p:txBody>
      </p:sp>
      <p:sp>
        <p:nvSpPr>
          <p:cNvPr id="6" name="CryoEMネットワーク">
            <a:extLst>
              <a:ext uri="{FF2B5EF4-FFF2-40B4-BE49-F238E27FC236}">
                <a16:creationId xmlns:a16="http://schemas.microsoft.com/office/drawing/2014/main" id="{12646E51-9D37-675E-F795-A2BC1886D9DB}"/>
              </a:ext>
            </a:extLst>
          </p:cNvPr>
          <p:cNvSpPr txBox="1">
            <a:spLocks/>
          </p:cNvSpPr>
          <p:nvPr/>
        </p:nvSpPr>
        <p:spPr>
          <a:xfrm>
            <a:off x="0" y="161206"/>
            <a:ext cx="9905999" cy="1039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pPr algn="ctr"/>
            <a:r>
              <a:rPr lang="ja-JP" altLang="en-US" sz="4000" b="1">
                <a:latin typeface="メイリオ"/>
                <a:ea typeface="メイリオ"/>
                <a:cs typeface="メイリオ"/>
              </a:rPr>
              <a:t>施設の特徴</a:t>
            </a:r>
            <a:r>
              <a:rPr lang="en-US" altLang="ja-JP" sz="4000" b="1" dirty="0">
                <a:latin typeface="メイリオ"/>
                <a:ea typeface="メイリオ"/>
                <a:cs typeface="メイリオ"/>
              </a:rPr>
              <a:t>【KEK】</a:t>
            </a:r>
          </a:p>
        </p:txBody>
      </p:sp>
    </p:spTree>
    <p:extLst>
      <p:ext uri="{BB962C8B-B14F-4D97-AF65-F5344CB8AC3E}">
        <p14:creationId xmlns:p14="http://schemas.microsoft.com/office/powerpoint/2010/main" val="340974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CryoEMネットワーク">
            <a:extLst>
              <a:ext uri="{FF2B5EF4-FFF2-40B4-BE49-F238E27FC236}">
                <a16:creationId xmlns:a16="http://schemas.microsoft.com/office/drawing/2014/main" id="{5F661489-1AD5-1243-9B8E-C43DA901BFAD}"/>
              </a:ext>
            </a:extLst>
          </p:cNvPr>
          <p:cNvSpPr txBox="1">
            <a:spLocks/>
          </p:cNvSpPr>
          <p:nvPr/>
        </p:nvSpPr>
        <p:spPr>
          <a:xfrm>
            <a:off x="0" y="144963"/>
            <a:ext cx="9905999" cy="1039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pPr algn="ctr"/>
            <a:r>
              <a:rPr lang="ja-JP" altLang="en-US" sz="4000" b="1">
                <a:latin typeface="メイリオ"/>
                <a:ea typeface="メイリオ"/>
                <a:cs typeface="メイリオ"/>
              </a:rPr>
              <a:t>支援効率化の工夫</a:t>
            </a:r>
            <a:r>
              <a:rPr lang="en-US" altLang="ja-JP" sz="4000" b="1" dirty="0">
                <a:latin typeface="メイリオ"/>
                <a:ea typeface="メイリオ"/>
                <a:cs typeface="メイリオ"/>
              </a:rPr>
              <a:t>【KEK】</a:t>
            </a:r>
          </a:p>
        </p:txBody>
      </p:sp>
      <p:sp>
        <p:nvSpPr>
          <p:cNvPr id="3" name="コンテンツ プレースホルダー 2">
            <a:extLst>
              <a:ext uri="{FF2B5EF4-FFF2-40B4-BE49-F238E27FC236}">
                <a16:creationId xmlns:a16="http://schemas.microsoft.com/office/drawing/2014/main" id="{82916DD2-6F1C-C985-7EE0-F0AE35047B47}"/>
              </a:ext>
            </a:extLst>
          </p:cNvPr>
          <p:cNvSpPr txBox="1">
            <a:spLocks/>
          </p:cNvSpPr>
          <p:nvPr/>
        </p:nvSpPr>
        <p:spPr>
          <a:xfrm>
            <a:off x="974036" y="977441"/>
            <a:ext cx="8543925" cy="54093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lnSpc>
                <a:spcPct val="114000"/>
              </a:lnSpc>
              <a:spcBef>
                <a:spcPts val="600"/>
              </a:spcBef>
              <a:buFont typeface="+mj-lt"/>
              <a:buAutoNum type="arabicPeriod"/>
            </a:pPr>
            <a:r>
              <a:rPr lang="ja-JP" altLang="en-US" sz="1400">
                <a:latin typeface="Meiryo" panose="020B0604030504040204" pitchFamily="34" charset="-128"/>
                <a:ea typeface="Meiryo" panose="020B0604030504040204" pitchFamily="34" charset="-128"/>
              </a:rPr>
              <a:t>マシンタイムの予定は全てカレンダー上で公開することで、</a:t>
            </a:r>
            <a:r>
              <a:rPr lang="ja-JP" altLang="en-US" sz="1400" b="1">
                <a:latin typeface="Meiryo" panose="020B0604030504040204" pitchFamily="34" charset="-128"/>
                <a:ea typeface="Meiryo" panose="020B0604030504040204" pitchFamily="34" charset="-128"/>
              </a:rPr>
              <a:t>ユーザーや</a:t>
            </a:r>
            <a:r>
              <a:rPr lang="en-US" altLang="ja-JP" sz="1400" b="1" dirty="0">
                <a:latin typeface="Meiryo" panose="020B0604030504040204" pitchFamily="34" charset="-128"/>
                <a:ea typeface="Meiryo" panose="020B0604030504040204" pitchFamily="34" charset="-128"/>
              </a:rPr>
              <a:t>KEK</a:t>
            </a:r>
            <a:r>
              <a:rPr lang="ja-JP" altLang="en-US" sz="1400" b="1">
                <a:latin typeface="Meiryo" panose="020B0604030504040204" pitchFamily="34" charset="-128"/>
                <a:ea typeface="Meiryo" panose="020B0604030504040204" pitchFamily="34" charset="-128"/>
              </a:rPr>
              <a:t>事務からの問い合わせ回数を減らしている</a:t>
            </a:r>
            <a:r>
              <a:rPr lang="ja-JP" altLang="en-US" sz="1400">
                <a:latin typeface="Meiryo" panose="020B0604030504040204" pitchFamily="34" charset="-128"/>
                <a:ea typeface="Meiryo" panose="020B0604030504040204" pitchFamily="34" charset="-128"/>
              </a:rPr>
              <a:t>（「マシンタイムは、何日でしたっけ」とか、「請求書は何日から何日の分を請求するんでしょうか」とか）</a:t>
            </a:r>
            <a:endParaRPr lang="en-US" altLang="ja-JP" sz="1400" dirty="0">
              <a:latin typeface="Meiryo" panose="020B0604030504040204" pitchFamily="34" charset="-128"/>
              <a:ea typeface="Meiryo" panose="020B0604030504040204" pitchFamily="34" charset="-128"/>
            </a:endParaRPr>
          </a:p>
          <a:p>
            <a:pPr marL="342900" indent="-342900">
              <a:lnSpc>
                <a:spcPct val="114000"/>
              </a:lnSpc>
              <a:spcBef>
                <a:spcPts val="600"/>
              </a:spcBef>
              <a:buFont typeface="+mj-lt"/>
              <a:buAutoNum type="arabicPeriod"/>
            </a:pPr>
            <a:r>
              <a:rPr lang="ja-JP" altLang="en-US" sz="1400">
                <a:latin typeface="Meiryo" panose="020B0604030504040204" pitchFamily="34" charset="-128"/>
                <a:ea typeface="Meiryo" panose="020B0604030504040204" pitchFamily="34" charset="-128"/>
              </a:rPr>
              <a:t>マシンタイム当日は、実際に立ち会ってもらうか、少なくとも</a:t>
            </a:r>
            <a:r>
              <a:rPr lang="en-US" altLang="ja-JP" sz="1400" dirty="0">
                <a:latin typeface="Meiryo" panose="020B0604030504040204" pitchFamily="34" charset="-128"/>
                <a:ea typeface="Meiryo" panose="020B0604030504040204" pitchFamily="34" charset="-128"/>
              </a:rPr>
              <a:t>Zoom</a:t>
            </a:r>
            <a:r>
              <a:rPr lang="ja-JP" altLang="en-US" sz="1400">
                <a:latin typeface="Meiryo" panose="020B0604030504040204" pitchFamily="34" charset="-128"/>
                <a:ea typeface="Meiryo" panose="020B0604030504040204" pitchFamily="34" charset="-128"/>
              </a:rPr>
              <a:t>でつないでもらうことで、サンプルのハンドリングに関する間違いを防いだり（何</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で融解するか、遠心するかなど）、</a:t>
            </a:r>
            <a:r>
              <a:rPr lang="ja-JP" altLang="en-US" sz="1400" b="1">
                <a:latin typeface="Meiryo" panose="020B0604030504040204" pitchFamily="34" charset="-128"/>
                <a:ea typeface="Meiryo" panose="020B0604030504040204" pitchFamily="34" charset="-128"/>
              </a:rPr>
              <a:t>測定に関する報告書作成の手間を省いている</a:t>
            </a:r>
            <a:r>
              <a:rPr lang="ja-JP" altLang="en-US" sz="1400">
                <a:latin typeface="Meiryo" panose="020B0604030504040204" pitchFamily="34" charset="-128"/>
                <a:ea typeface="Meiryo" panose="020B0604030504040204" pitchFamily="34" charset="-128"/>
              </a:rPr>
              <a:t>。</a:t>
            </a:r>
            <a:endParaRPr lang="en-US" altLang="ja-JP" sz="1400" dirty="0">
              <a:latin typeface="Meiryo" panose="020B0604030504040204" pitchFamily="34" charset="-128"/>
              <a:ea typeface="Meiryo" panose="020B0604030504040204" pitchFamily="34" charset="-128"/>
            </a:endParaRPr>
          </a:p>
          <a:p>
            <a:pPr marL="342900" indent="-342900">
              <a:lnSpc>
                <a:spcPct val="114000"/>
              </a:lnSpc>
              <a:spcBef>
                <a:spcPts val="600"/>
              </a:spcBef>
              <a:buFont typeface="+mj-lt"/>
              <a:buAutoNum type="arabicPeriod"/>
            </a:pPr>
            <a:r>
              <a:rPr lang="ja-JP" altLang="en-US" sz="1400">
                <a:latin typeface="Meiryo" panose="020B0604030504040204" pitchFamily="34" charset="-128"/>
                <a:ea typeface="Meiryo" panose="020B0604030504040204" pitchFamily="34" charset="-128"/>
              </a:rPr>
              <a:t>サンプルについて、</a:t>
            </a:r>
            <a:r>
              <a:rPr lang="ja-JP" altLang="en-US" sz="1400" b="1">
                <a:latin typeface="Meiryo" panose="020B0604030504040204" pitchFamily="34" charset="-128"/>
                <a:ea typeface="Meiryo" panose="020B0604030504040204" pitchFamily="34" charset="-128"/>
              </a:rPr>
              <a:t>まずは</a:t>
            </a:r>
            <a:r>
              <a:rPr lang="en-US" altLang="ja-JP" sz="1400" b="1" dirty="0">
                <a:latin typeface="Meiryo" panose="020B0604030504040204" pitchFamily="34" charset="-128"/>
                <a:ea typeface="Meiryo" panose="020B0604030504040204" pitchFamily="34" charset="-128"/>
              </a:rPr>
              <a:t>4</a:t>
            </a:r>
            <a:r>
              <a:rPr lang="ja-JP" altLang="en-US" sz="1400" b="1">
                <a:latin typeface="Meiryo" panose="020B0604030504040204" pitchFamily="34" charset="-128"/>
                <a:ea typeface="Meiryo" panose="020B0604030504040204" pitchFamily="34" charset="-128"/>
              </a:rPr>
              <a:t>種類くらいを試してもらっている</a:t>
            </a:r>
            <a:r>
              <a:rPr lang="ja-JP" altLang="en-US" sz="1400">
                <a:latin typeface="Meiryo" panose="020B0604030504040204" pitchFamily="34" charset="-128"/>
                <a:ea typeface="Meiryo" panose="020B0604030504040204" pitchFamily="34" charset="-128"/>
              </a:rPr>
              <a:t>。クライオ電顕は合う合わないがあるが、結晶ユーザーの場合、</a:t>
            </a:r>
            <a:r>
              <a:rPr lang="en-US" altLang="ja-JP" sz="1400" dirty="0">
                <a:latin typeface="Meiryo" panose="020B0604030504040204" pitchFamily="34" charset="-128"/>
                <a:ea typeface="Meiryo" panose="020B0604030504040204" pitchFamily="34" charset="-128"/>
              </a:rPr>
              <a:t>4</a:t>
            </a:r>
            <a:r>
              <a:rPr lang="ja-JP" altLang="en-US" sz="1400">
                <a:latin typeface="Meiryo" panose="020B0604030504040204" pitchFamily="34" charset="-128"/>
                <a:ea typeface="Meiryo" panose="020B0604030504040204" pitchFamily="34" charset="-128"/>
              </a:rPr>
              <a:t>種類くらいやると</a:t>
            </a:r>
            <a:r>
              <a:rPr lang="en-US" altLang="ja-JP" sz="1400" dirty="0">
                <a:latin typeface="Meiryo" panose="020B0604030504040204" pitchFamily="34" charset="-128"/>
                <a:ea typeface="Meiryo" panose="020B0604030504040204" pitchFamily="34" charset="-128"/>
              </a:rPr>
              <a:t>1</a:t>
            </a:r>
            <a:r>
              <a:rPr lang="ja-JP" altLang="en-US" sz="1400">
                <a:latin typeface="Meiryo" panose="020B0604030504040204" pitchFamily="34" charset="-128"/>
                <a:ea typeface="Meiryo" panose="020B0604030504040204" pitchFamily="34" charset="-128"/>
              </a:rPr>
              <a:t>つくらいは当たることが多い。（濃度は</a:t>
            </a:r>
            <a:r>
              <a:rPr lang="en-US" altLang="ja-JP" sz="1400" dirty="0">
                <a:latin typeface="Meiryo" panose="020B0604030504040204" pitchFamily="34" charset="-128"/>
                <a:ea typeface="Meiryo" panose="020B0604030504040204" pitchFamily="34" charset="-128"/>
              </a:rPr>
              <a:t>10-30uM</a:t>
            </a:r>
            <a:r>
              <a:rPr lang="ja-JP" altLang="en-US" sz="1400">
                <a:latin typeface="Meiryo" panose="020B0604030504040204" pitchFamily="34" charset="-128"/>
                <a:ea typeface="Meiryo" panose="020B0604030504040204" pitchFamily="34" charset="-128"/>
              </a:rPr>
              <a:t>）</a:t>
            </a:r>
            <a:endParaRPr lang="en-US" altLang="ja-JP" sz="1400" dirty="0">
              <a:latin typeface="Meiryo" panose="020B0604030504040204" pitchFamily="34" charset="-128"/>
              <a:ea typeface="Meiryo" panose="020B0604030504040204" pitchFamily="34" charset="-128"/>
            </a:endParaRPr>
          </a:p>
          <a:p>
            <a:pPr marL="342900" indent="-342900">
              <a:lnSpc>
                <a:spcPct val="114000"/>
              </a:lnSpc>
              <a:spcBef>
                <a:spcPts val="600"/>
              </a:spcBef>
              <a:buFont typeface="+mj-lt"/>
              <a:buAutoNum type="arabicPeriod"/>
            </a:pPr>
            <a:r>
              <a:rPr lang="ja-JP" altLang="en-US" sz="1400">
                <a:latin typeface="Meiryo" panose="020B0604030504040204" pitchFamily="34" charset="-128"/>
                <a:ea typeface="Meiryo" panose="020B0604030504040204" pitchFamily="34" charset="-128"/>
              </a:rPr>
              <a:t>うまくいってるけど重要じゃないのをやるか、うまくいかないけど重要なのをやるかは判断が難しいが、できる限り、</a:t>
            </a:r>
            <a:r>
              <a:rPr lang="en-US" altLang="ja-JP" sz="1400" b="1" dirty="0">
                <a:latin typeface="Meiryo" panose="020B0604030504040204" pitchFamily="34" charset="-128"/>
                <a:ea typeface="Meiryo" panose="020B0604030504040204" pitchFamily="34" charset="-128"/>
              </a:rPr>
              <a:t>1</a:t>
            </a:r>
            <a:r>
              <a:rPr lang="ja-JP" altLang="en-US" sz="1400" b="1">
                <a:latin typeface="Meiryo" panose="020B0604030504040204" pitchFamily="34" charset="-128"/>
                <a:ea typeface="Meiryo" panose="020B0604030504040204" pitchFamily="34" charset="-128"/>
              </a:rPr>
              <a:t>周目はうまくいってるサンプルを進めて</a:t>
            </a:r>
            <a:r>
              <a:rPr lang="en-US" altLang="ja-JP" sz="1400" b="1" dirty="0">
                <a:latin typeface="Meiryo" panose="020B0604030504040204" pitchFamily="34" charset="-128"/>
                <a:ea typeface="Meiryo" panose="020B0604030504040204" pitchFamily="34" charset="-128"/>
              </a:rPr>
              <a:t>map</a:t>
            </a:r>
            <a:r>
              <a:rPr lang="ja-JP" altLang="en-US" sz="1400" b="1">
                <a:latin typeface="Meiryo" panose="020B0604030504040204" pitchFamily="34" charset="-128"/>
                <a:ea typeface="Meiryo" panose="020B0604030504040204" pitchFamily="34" charset="-128"/>
              </a:rPr>
              <a:t>まで到達してもらっている</a:t>
            </a:r>
            <a:r>
              <a:rPr lang="ja-JP" altLang="en-US" sz="1400">
                <a:latin typeface="Meiryo" panose="020B0604030504040204" pitchFamily="34" charset="-128"/>
                <a:ea typeface="Meiryo" panose="020B0604030504040204" pitchFamily="34" charset="-128"/>
              </a:rPr>
              <a:t>。</a:t>
            </a:r>
            <a:endParaRPr lang="en-US" altLang="ja-JP" sz="1400" dirty="0">
              <a:latin typeface="Meiryo" panose="020B0604030504040204" pitchFamily="34" charset="-128"/>
              <a:ea typeface="Meiryo" panose="020B0604030504040204" pitchFamily="34" charset="-128"/>
            </a:endParaRPr>
          </a:p>
          <a:p>
            <a:pPr marL="342900" indent="-342900">
              <a:lnSpc>
                <a:spcPct val="114000"/>
              </a:lnSpc>
              <a:spcBef>
                <a:spcPts val="600"/>
              </a:spcBef>
              <a:buFont typeface="+mj-lt"/>
              <a:buAutoNum type="arabicPeriod"/>
            </a:pPr>
            <a:r>
              <a:rPr lang="ja-JP" altLang="en-US" sz="1400">
                <a:latin typeface="Meiryo" panose="020B0604030504040204" pitchFamily="34" charset="-128"/>
                <a:ea typeface="Meiryo" panose="020B0604030504040204" pitchFamily="34" charset="-128"/>
              </a:rPr>
              <a:t>まず</a:t>
            </a:r>
            <a:r>
              <a:rPr lang="en-US" altLang="ja-JP" sz="1400" b="1" dirty="0">
                <a:latin typeface="Meiryo" panose="020B0604030504040204" pitchFamily="34" charset="-128"/>
                <a:ea typeface="Meiryo" panose="020B0604030504040204" pitchFamily="34" charset="-128"/>
              </a:rPr>
              <a:t>2-3</a:t>
            </a:r>
            <a:r>
              <a:rPr lang="ja-JP" altLang="en-US" sz="1400" b="1">
                <a:latin typeface="Meiryo" panose="020B0604030504040204" pitchFamily="34" charset="-128"/>
                <a:ea typeface="Meiryo" panose="020B0604030504040204" pitchFamily="34" charset="-128"/>
              </a:rPr>
              <a:t>回マシンタイムを見学してもらった後で</a:t>
            </a:r>
            <a:r>
              <a:rPr lang="en-US" altLang="ja-JP" sz="1400" b="1" dirty="0">
                <a:latin typeface="Meiryo" panose="020B0604030504040204" pitchFamily="34" charset="-128"/>
                <a:ea typeface="Meiryo" panose="020B0604030504040204" pitchFamily="34" charset="-128"/>
              </a:rPr>
              <a:t>4</a:t>
            </a:r>
            <a:r>
              <a:rPr lang="ja-JP" altLang="en-US" sz="1400" b="1">
                <a:latin typeface="Meiryo" panose="020B0604030504040204" pitchFamily="34" charset="-128"/>
                <a:ea typeface="Meiryo" panose="020B0604030504040204" pitchFamily="34" charset="-128"/>
              </a:rPr>
              <a:t>日間の初期トレーニングを受講</a:t>
            </a:r>
            <a:r>
              <a:rPr lang="ja-JP" altLang="en-US" sz="1400">
                <a:latin typeface="Meiryo" panose="020B0604030504040204" pitchFamily="34" charset="-128"/>
                <a:ea typeface="Meiryo" panose="020B0604030504040204" pitchFamily="34" charset="-128"/>
              </a:rPr>
              <a:t>してもらっている。（いきなり初期トレを受けるより、ある程度実験の流れのイメージが出来上がってから初期トレを受講してもらった方が効果が高い）</a:t>
            </a:r>
            <a:endParaRPr lang="en-US" altLang="ja-JP" sz="1400" dirty="0">
              <a:latin typeface="Meiryo" panose="020B0604030504040204" pitchFamily="34" charset="-128"/>
              <a:ea typeface="Meiryo" panose="020B0604030504040204" pitchFamily="34" charset="-128"/>
            </a:endParaRPr>
          </a:p>
          <a:p>
            <a:pPr marL="342900" indent="-342900">
              <a:lnSpc>
                <a:spcPct val="114000"/>
              </a:lnSpc>
              <a:spcBef>
                <a:spcPts val="600"/>
              </a:spcBef>
              <a:buFont typeface="+mj-lt"/>
              <a:buAutoNum type="arabicPeriod"/>
            </a:pPr>
            <a:r>
              <a:rPr lang="en-US" altLang="ja-JP" sz="1400" dirty="0">
                <a:latin typeface="Meiryo" panose="020B0604030504040204" pitchFamily="34" charset="-128"/>
                <a:ea typeface="Meiryo" panose="020B0604030504040204" pitchFamily="34" charset="-128"/>
              </a:rPr>
              <a:t>2018</a:t>
            </a:r>
            <a:r>
              <a:rPr lang="ja-JP" altLang="en-US" sz="1400">
                <a:latin typeface="Meiryo" panose="020B0604030504040204" pitchFamily="34" charset="-128"/>
                <a:ea typeface="Meiryo" panose="020B0604030504040204" pitchFamily="34" charset="-128"/>
              </a:rPr>
              <a:t>年</a:t>
            </a:r>
            <a:r>
              <a:rPr lang="en-US" altLang="ja-JP" sz="1400" dirty="0">
                <a:latin typeface="Meiryo" panose="020B0604030504040204" pitchFamily="34" charset="-128"/>
                <a:ea typeface="Meiryo" panose="020B0604030504040204" pitchFamily="34" charset="-128"/>
              </a:rPr>
              <a:t>4</a:t>
            </a:r>
            <a:r>
              <a:rPr lang="ja-JP" altLang="en-US" sz="1400">
                <a:latin typeface="Meiryo" panose="020B0604030504040204" pitchFamily="34" charset="-128"/>
                <a:ea typeface="Meiryo" panose="020B0604030504040204" pitchFamily="34" charset="-128"/>
              </a:rPr>
              <a:t>月以降、</a:t>
            </a:r>
            <a:r>
              <a:rPr lang="en-US" altLang="ja-JP" sz="1400" b="1" dirty="0">
                <a:latin typeface="Meiryo" panose="020B0604030504040204" pitchFamily="34" charset="-128"/>
                <a:ea typeface="Meiryo" panose="020B0604030504040204" pitchFamily="34" charset="-128"/>
              </a:rPr>
              <a:t>Excel sheet</a:t>
            </a:r>
            <a:r>
              <a:rPr lang="ja-JP" altLang="en-US" sz="1400" b="1">
                <a:latin typeface="Meiryo" panose="020B0604030504040204" pitchFamily="34" charset="-128"/>
                <a:ea typeface="Meiryo" panose="020B0604030504040204" pitchFamily="34" charset="-128"/>
              </a:rPr>
              <a:t>に全ての</a:t>
            </a:r>
            <a:r>
              <a:rPr lang="en-US" altLang="ja-JP" sz="1400" b="1" dirty="0">
                <a:latin typeface="Meiryo" panose="020B0604030504040204" pitchFamily="34" charset="-128"/>
                <a:ea typeface="Meiryo" panose="020B0604030504040204" pitchFamily="34" charset="-128"/>
              </a:rPr>
              <a:t>Grid</a:t>
            </a:r>
            <a:r>
              <a:rPr lang="ja-JP" altLang="en-US" sz="1400" b="1">
                <a:latin typeface="Meiryo" panose="020B0604030504040204" pitchFamily="34" charset="-128"/>
                <a:ea typeface="Meiryo" panose="020B0604030504040204" pitchFamily="34" charset="-128"/>
              </a:rPr>
              <a:t>に関する測定情報を記録</a:t>
            </a:r>
            <a:r>
              <a:rPr lang="ja-JP" altLang="en-US" sz="1400">
                <a:latin typeface="Meiryo" panose="020B0604030504040204" pitchFamily="34" charset="-128"/>
                <a:ea typeface="Meiryo" panose="020B0604030504040204" pitchFamily="34" charset="-128"/>
              </a:rPr>
              <a:t>している。装置やソフトに関する</a:t>
            </a:r>
            <a:r>
              <a:rPr lang="ja-JP" altLang="en-US" sz="1400" b="1">
                <a:latin typeface="Meiryo" panose="020B0604030504040204" pitchFamily="34" charset="-128"/>
                <a:ea typeface="Meiryo" panose="020B0604030504040204" pitchFamily="34" charset="-128"/>
              </a:rPr>
              <a:t>故障</a:t>
            </a:r>
            <a:r>
              <a:rPr lang="en-US" altLang="ja-JP" sz="1400" b="1" dirty="0">
                <a:latin typeface="Meiryo" panose="020B0604030504040204" pitchFamily="34" charset="-128"/>
                <a:ea typeface="Meiryo" panose="020B0604030504040204" pitchFamily="34" charset="-128"/>
              </a:rPr>
              <a:t>/</a:t>
            </a:r>
            <a:r>
              <a:rPr lang="ja-JP" altLang="en-US" sz="1400" b="1">
                <a:latin typeface="Meiryo" panose="020B0604030504040204" pitchFamily="34" charset="-128"/>
                <a:ea typeface="Meiryo" panose="020B0604030504040204" pitchFamily="34" charset="-128"/>
              </a:rPr>
              <a:t>不具合に関する情報とその対応も全て記載</a:t>
            </a:r>
            <a:r>
              <a:rPr lang="ja-JP" altLang="en-US" sz="1400">
                <a:latin typeface="Meiryo" panose="020B0604030504040204" pitchFamily="34" charset="-128"/>
                <a:ea typeface="Meiryo" panose="020B0604030504040204" pitchFamily="34" charset="-128"/>
              </a:rPr>
              <a:t>してある。</a:t>
            </a:r>
            <a:endParaRPr lang="en-US" altLang="ja-JP" sz="1400" dirty="0">
              <a:latin typeface="Meiryo" panose="020B0604030504040204" pitchFamily="34" charset="-128"/>
              <a:ea typeface="Meiryo" panose="020B0604030504040204" pitchFamily="34" charset="-128"/>
            </a:endParaRPr>
          </a:p>
          <a:p>
            <a:pPr marL="342900" indent="-342900">
              <a:lnSpc>
                <a:spcPct val="114000"/>
              </a:lnSpc>
              <a:spcBef>
                <a:spcPts val="600"/>
              </a:spcBef>
              <a:buFont typeface="+mj-lt"/>
              <a:buAutoNum type="arabicPeriod"/>
            </a:pPr>
            <a:r>
              <a:rPr lang="ja-JP" altLang="en-US" sz="1400">
                <a:latin typeface="Meiryo" panose="020B0604030504040204" pitchFamily="34" charset="-128"/>
                <a:ea typeface="Meiryo" panose="020B0604030504040204" pitchFamily="34" charset="-128"/>
              </a:rPr>
              <a:t>朝のアラインメントや測定手順をマニュアル化することで、施設スタッフ何人かで作業を分担している。その際、可能な限り、</a:t>
            </a:r>
            <a:r>
              <a:rPr lang="ja-JP" altLang="en-US" sz="1400" b="1">
                <a:latin typeface="Meiryo" panose="020B0604030504040204" pitchFamily="34" charset="-128"/>
                <a:ea typeface="Meiryo" panose="020B0604030504040204" pitchFamily="34" charset="-128"/>
              </a:rPr>
              <a:t>「誰がやっても同じ操作・同じクオリティー」</a:t>
            </a:r>
            <a:r>
              <a:rPr lang="ja-JP" altLang="en-US" sz="1400">
                <a:latin typeface="Meiryo" panose="020B0604030504040204" pitchFamily="34" charset="-128"/>
                <a:ea typeface="Meiryo" panose="020B0604030504040204" pitchFamily="34" charset="-128"/>
              </a:rPr>
              <a:t>であるようにしている。</a:t>
            </a:r>
            <a:endParaRPr lang="en-US" altLang="ja-JP" sz="1400" dirty="0">
              <a:latin typeface="Meiryo" panose="020B0604030504040204" pitchFamily="34" charset="-128"/>
              <a:ea typeface="Meiryo" panose="020B0604030504040204" pitchFamily="34" charset="-128"/>
            </a:endParaRPr>
          </a:p>
          <a:p>
            <a:pPr marL="342900" indent="-342900">
              <a:lnSpc>
                <a:spcPct val="114000"/>
              </a:lnSpc>
              <a:spcBef>
                <a:spcPts val="600"/>
              </a:spcBef>
              <a:buFont typeface="+mj-lt"/>
              <a:buAutoNum type="arabicPeriod"/>
            </a:pPr>
            <a:r>
              <a:rPr lang="ja-JP" altLang="en-US" sz="1400">
                <a:latin typeface="Meiryo" panose="020B0604030504040204" pitchFamily="34" charset="-128"/>
                <a:ea typeface="Meiryo" panose="020B0604030504040204" pitchFamily="34" charset="-128"/>
              </a:rPr>
              <a:t>解析報告については、ある程度、</a:t>
            </a:r>
            <a:r>
              <a:rPr lang="ja-JP" altLang="en-US" sz="1400" b="1">
                <a:latin typeface="Meiryo" panose="020B0604030504040204" pitchFamily="34" charset="-128"/>
                <a:ea typeface="Meiryo" panose="020B0604030504040204" pitchFamily="34" charset="-128"/>
              </a:rPr>
              <a:t>報告書の雛形</a:t>
            </a:r>
            <a:r>
              <a:rPr lang="ja-JP" altLang="en-US" sz="1400">
                <a:latin typeface="Meiryo" panose="020B0604030504040204" pitchFamily="34" charset="-128"/>
                <a:ea typeface="Meiryo" panose="020B0604030504040204" pitchFamily="34" charset="-128"/>
              </a:rPr>
              <a:t>を作って作成している。</a:t>
            </a:r>
            <a:endParaRPr lang="en-US" altLang="ja-JP" sz="1400" dirty="0">
              <a:latin typeface="Meiryo" panose="020B0604030504040204" pitchFamily="34" charset="-128"/>
              <a:ea typeface="Meiryo" panose="020B0604030504040204" pitchFamily="34" charset="-128"/>
            </a:endParaRPr>
          </a:p>
          <a:p>
            <a:pPr marL="342900" indent="-342900">
              <a:lnSpc>
                <a:spcPct val="114000"/>
              </a:lnSpc>
              <a:spcBef>
                <a:spcPts val="600"/>
              </a:spcBef>
              <a:buFont typeface="+mj-lt"/>
              <a:buAutoNum type="arabicPeriod"/>
            </a:pPr>
            <a:r>
              <a:rPr lang="en-US" altLang="ja-JP" sz="1400" dirty="0">
                <a:latin typeface="Meiryo" panose="020B0604030504040204" pitchFamily="34" charset="-128"/>
                <a:ea typeface="Meiryo" panose="020B0604030504040204" pitchFamily="34" charset="-128"/>
              </a:rPr>
              <a:t>200kV</a:t>
            </a:r>
            <a:r>
              <a:rPr lang="ja-JP" altLang="en-US" sz="1400">
                <a:latin typeface="Meiryo" panose="020B0604030504040204" pitchFamily="34" charset="-128"/>
                <a:ea typeface="Meiryo" panose="020B0604030504040204" pitchFamily="34" charset="-128"/>
              </a:rPr>
              <a:t>クライオ電顕で高分解能を得ることが難しそうなサンプルや、</a:t>
            </a:r>
            <a:r>
              <a:rPr lang="en-US" altLang="ja-JP" sz="1400" dirty="0">
                <a:latin typeface="Meiryo" panose="020B0604030504040204" pitchFamily="34" charset="-128"/>
                <a:ea typeface="Meiryo" panose="020B0604030504040204" pitchFamily="34" charset="-128"/>
              </a:rPr>
              <a:t>300kV</a:t>
            </a:r>
            <a:r>
              <a:rPr lang="ja-JP" altLang="en-US" sz="1400">
                <a:latin typeface="Meiryo" panose="020B0604030504040204" pitchFamily="34" charset="-128"/>
                <a:ea typeface="Meiryo" panose="020B0604030504040204" pitchFamily="34" charset="-128"/>
              </a:rPr>
              <a:t>クライオ電顕で測定すれば明らかに分解能が上がりそうなサンプルは、</a:t>
            </a:r>
            <a:r>
              <a:rPr lang="ja-JP" altLang="en-US" sz="1400" b="1">
                <a:latin typeface="Meiryo" panose="020B0604030504040204" pitchFamily="34" charset="-128"/>
                <a:ea typeface="Meiryo" panose="020B0604030504040204" pitchFamily="34" charset="-128"/>
              </a:rPr>
              <a:t>すみやかに、東大</a:t>
            </a:r>
            <a:r>
              <a:rPr lang="en-US" altLang="ja-JP" sz="1400" b="1" dirty="0">
                <a:latin typeface="Meiryo" panose="020B0604030504040204" pitchFamily="34" charset="-128"/>
                <a:ea typeface="Meiryo" panose="020B0604030504040204" pitchFamily="34" charset="-128"/>
              </a:rPr>
              <a:t>, </a:t>
            </a:r>
            <a:r>
              <a:rPr lang="ja-JP" altLang="en-US" sz="1400" b="1">
                <a:latin typeface="Meiryo" panose="020B0604030504040204" pitchFamily="34" charset="-128"/>
                <a:ea typeface="Meiryo" panose="020B0604030504040204" pitchFamily="34" charset="-128"/>
              </a:rPr>
              <a:t>阪大など、他施設に受け渡して</a:t>
            </a:r>
            <a:r>
              <a:rPr lang="en-US" altLang="ja-JP" sz="1400" b="1" dirty="0">
                <a:latin typeface="Meiryo" panose="020B0604030504040204" pitchFamily="34" charset="-128"/>
                <a:ea typeface="Meiryo" panose="020B0604030504040204" pitchFamily="34" charset="-128"/>
              </a:rPr>
              <a:t>E2</a:t>
            </a:r>
            <a:r>
              <a:rPr lang="ja-JP" altLang="en-US" sz="1400" b="1">
                <a:latin typeface="Meiryo" panose="020B0604030504040204" pitchFamily="34" charset="-128"/>
                <a:ea typeface="Meiryo" panose="020B0604030504040204" pitchFamily="34" charset="-128"/>
              </a:rPr>
              <a:t>測定をお願い</a:t>
            </a:r>
            <a:r>
              <a:rPr lang="ja-JP" altLang="en-US" sz="1400">
                <a:latin typeface="Meiryo" panose="020B0604030504040204" pitchFamily="34" charset="-128"/>
                <a:ea typeface="Meiryo" panose="020B0604030504040204" pitchFamily="34" charset="-128"/>
              </a:rPr>
              <a:t>している。（施設側としてはユーザーさんの利益最大化を第一として考える）</a:t>
            </a:r>
            <a:endParaRPr lang="en-US" altLang="ja-JP" sz="1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8133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6B008A-2F4D-86B1-8E38-C4B3D0EFE475}"/>
              </a:ext>
            </a:extLst>
          </p:cNvPr>
          <p:cNvSpPr>
            <a:spLocks noGrp="1"/>
          </p:cNvSpPr>
          <p:nvPr>
            <p:ph type="sldNum" sz="quarter" idx="12"/>
          </p:nvPr>
        </p:nvSpPr>
        <p:spPr/>
        <p:txBody>
          <a:bodyPr/>
          <a:lstStyle/>
          <a:p>
            <a:fld id="{26317FC1-5595-0942-9BD9-527CF0EC310B}" type="slidenum">
              <a:rPr kumimoji="1" lang="ja-JP" altLang="en-US" smtClean="0"/>
              <a:t>2</a:t>
            </a:fld>
            <a:endParaRPr kumimoji="1" lang="ja-JP" altLang="en-US"/>
          </a:p>
        </p:txBody>
      </p:sp>
      <p:graphicFrame>
        <p:nvGraphicFramePr>
          <p:cNvPr id="4" name="表 3">
            <a:extLst>
              <a:ext uri="{FF2B5EF4-FFF2-40B4-BE49-F238E27FC236}">
                <a16:creationId xmlns:a16="http://schemas.microsoft.com/office/drawing/2014/main" id="{CC23664A-92F0-642C-0E01-B5CE7BF59660}"/>
              </a:ext>
            </a:extLst>
          </p:cNvPr>
          <p:cNvGraphicFramePr>
            <a:graphicFrameLocks noGrp="1"/>
          </p:cNvGraphicFramePr>
          <p:nvPr>
            <p:extLst>
              <p:ext uri="{D42A27DB-BD31-4B8C-83A1-F6EECF244321}">
                <p14:modId xmlns:p14="http://schemas.microsoft.com/office/powerpoint/2010/main" val="1868956113"/>
              </p:ext>
            </p:extLst>
          </p:nvPr>
        </p:nvGraphicFramePr>
        <p:xfrm>
          <a:off x="487017" y="387626"/>
          <a:ext cx="9183515" cy="5769951"/>
        </p:xfrm>
        <a:graphic>
          <a:graphicData uri="http://schemas.openxmlformats.org/drawingml/2006/table">
            <a:tbl>
              <a:tblPr/>
              <a:tblGrid>
                <a:gridCol w="1639956">
                  <a:extLst>
                    <a:ext uri="{9D8B030D-6E8A-4147-A177-3AD203B41FA5}">
                      <a16:colId xmlns:a16="http://schemas.microsoft.com/office/drawing/2014/main" val="1786373988"/>
                    </a:ext>
                  </a:extLst>
                </a:gridCol>
                <a:gridCol w="1023731">
                  <a:extLst>
                    <a:ext uri="{9D8B030D-6E8A-4147-A177-3AD203B41FA5}">
                      <a16:colId xmlns:a16="http://schemas.microsoft.com/office/drawing/2014/main" val="3812632754"/>
                    </a:ext>
                  </a:extLst>
                </a:gridCol>
                <a:gridCol w="954156">
                  <a:extLst>
                    <a:ext uri="{9D8B030D-6E8A-4147-A177-3AD203B41FA5}">
                      <a16:colId xmlns:a16="http://schemas.microsoft.com/office/drawing/2014/main" val="2309134437"/>
                    </a:ext>
                  </a:extLst>
                </a:gridCol>
                <a:gridCol w="884583">
                  <a:extLst>
                    <a:ext uri="{9D8B030D-6E8A-4147-A177-3AD203B41FA5}">
                      <a16:colId xmlns:a16="http://schemas.microsoft.com/office/drawing/2014/main" val="2891981110"/>
                    </a:ext>
                  </a:extLst>
                </a:gridCol>
                <a:gridCol w="1709529">
                  <a:extLst>
                    <a:ext uri="{9D8B030D-6E8A-4147-A177-3AD203B41FA5}">
                      <a16:colId xmlns:a16="http://schemas.microsoft.com/office/drawing/2014/main" val="641035226"/>
                    </a:ext>
                  </a:extLst>
                </a:gridCol>
                <a:gridCol w="427383">
                  <a:extLst>
                    <a:ext uri="{9D8B030D-6E8A-4147-A177-3AD203B41FA5}">
                      <a16:colId xmlns:a16="http://schemas.microsoft.com/office/drawing/2014/main" val="3692918446"/>
                    </a:ext>
                  </a:extLst>
                </a:gridCol>
                <a:gridCol w="1381707">
                  <a:extLst>
                    <a:ext uri="{9D8B030D-6E8A-4147-A177-3AD203B41FA5}">
                      <a16:colId xmlns:a16="http://schemas.microsoft.com/office/drawing/2014/main" val="3387506726"/>
                    </a:ext>
                  </a:extLst>
                </a:gridCol>
                <a:gridCol w="1162470">
                  <a:extLst>
                    <a:ext uri="{9D8B030D-6E8A-4147-A177-3AD203B41FA5}">
                      <a16:colId xmlns:a16="http://schemas.microsoft.com/office/drawing/2014/main" val="4064333192"/>
                    </a:ext>
                  </a:extLst>
                </a:gridCol>
              </a:tblGrid>
              <a:tr h="263047">
                <a:tc gridSpan="2">
                  <a:txBody>
                    <a:bodyPr/>
                    <a:lstStyle/>
                    <a:p>
                      <a:pPr rtl="0" fontAlgn="b"/>
                      <a:r>
                        <a:rPr lang="en-US" altLang="ja-JP" sz="1400" b="1" dirty="0">
                          <a:effectLst/>
                        </a:rPr>
                        <a:t>【1</a:t>
                      </a:r>
                      <a:r>
                        <a:rPr lang="ja-JP" altLang="en-US" sz="1400" b="1">
                          <a:effectLst/>
                        </a:rPr>
                        <a:t>日目 </a:t>
                      </a:r>
                      <a:r>
                        <a:rPr lang="en-US" altLang="ja-JP" sz="1400" b="1" dirty="0">
                          <a:effectLst/>
                        </a:rPr>
                        <a:t>13:00-18:00 </a:t>
                      </a:r>
                      <a:r>
                        <a:rPr lang="ja-JP" altLang="en-US" sz="1400" b="1">
                          <a:effectLst/>
                        </a:rPr>
                        <a:t>（</a:t>
                      </a:r>
                      <a:r>
                        <a:rPr lang="en-US" altLang="ja-JP" sz="1400" b="1" dirty="0">
                          <a:effectLst/>
                        </a:rPr>
                        <a:t>11/21</a:t>
                      </a:r>
                      <a:r>
                        <a:rPr lang="ja-JP" altLang="en-US" sz="1400" b="1">
                          <a:effectLst/>
                        </a:rPr>
                        <a:t>）</a:t>
                      </a:r>
                      <a:r>
                        <a:rPr lang="en-US" altLang="ja-JP" sz="1400" b="1" dirty="0">
                          <a:effectLst/>
                        </a:rPr>
                        <a:t>】</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pPr rtl="0" fontAlgn="b"/>
                      <a:endParaRPr lang="en-US" altLang="ja-JP" sz="1200" dirty="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altLang="ja-JP" sz="1200" dirty="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altLang="ja-JP" sz="1200" dirty="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altLang="ja-JP" sz="1200" dirty="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altLang="ja-JP" sz="1200" dirty="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altLang="ja-JP" sz="1200" dirty="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45017502"/>
                  </a:ext>
                </a:extLst>
              </a:tr>
              <a:tr h="263047">
                <a:tc>
                  <a:txBody>
                    <a:bodyPr/>
                    <a:lstStyle/>
                    <a:p>
                      <a:pPr rtl="0" fontAlgn="b"/>
                      <a:r>
                        <a:rPr lang="ja-JP" altLang="en-US" sz="1200">
                          <a:effectLst/>
                        </a:rPr>
                        <a:t>プログラム</a:t>
                      </a: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ja-JP" altLang="en-US" sz="1200">
                          <a:effectLst/>
                        </a:rPr>
                        <a:t>開始時間</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ja-JP" altLang="en-US" sz="1200">
                          <a:effectLst/>
                        </a:rPr>
                        <a:t>終了時間</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ja-JP" altLang="en-US" sz="1200">
                          <a:effectLst/>
                        </a:rPr>
                        <a:t>所要時間</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11976147"/>
                  </a:ext>
                </a:extLst>
              </a:tr>
              <a:tr h="509011">
                <a:tc gridSpan="8">
                  <a:txBody>
                    <a:bodyPr/>
                    <a:lstStyle/>
                    <a:p>
                      <a:pPr algn="ctr" rtl="0" fontAlgn="b"/>
                      <a:r>
                        <a:rPr lang="ja-JP" altLang="en-US" sz="1600" b="1">
                          <a:effectLst/>
                        </a:rPr>
                        <a:t>参加者の自己紹介・フラッシュトーク。主に支援体制について各施設の現状報告</a:t>
                      </a:r>
                    </a:p>
                  </a:txBody>
                  <a:tcPr marL="9661" marR="9661" marT="6441" marB="644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9525" cap="flat" cmpd="sng" algn="ctr">
                      <a:solidFill>
                        <a:srgbClr val="000000"/>
                      </a:solidFill>
                      <a:prstDash val="solid"/>
                      <a:round/>
                      <a:headEnd type="none" w="med" len="med"/>
                      <a:tailEnd type="none" w="med" len="med"/>
                    </a:lnL>
                    <a:lnT w="9525" cap="flat" cmpd="sng" algn="ctr">
                      <a:solidFill>
                        <a:srgbClr val="CCCCCC"/>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66106132"/>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13:00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13:12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effectLst/>
                        </a:rPr>
                        <a:t>12</a:t>
                      </a:r>
                      <a:r>
                        <a:rPr lang="ja-JP" altLang="en-US" sz="1200">
                          <a:effectLst/>
                        </a:rPr>
                        <a:t>分</a:t>
                      </a:r>
                      <a:r>
                        <a:rPr lang="en-US" altLang="ja-JP" sz="1200">
                          <a:effectLst/>
                        </a:rPr>
                        <a:t>/</a:t>
                      </a:r>
                      <a:r>
                        <a:rPr lang="ja-JP" altLang="en-US" sz="1200">
                          <a:effectLst/>
                        </a:rPr>
                        <a:t>発表</a:t>
                      </a:r>
                      <a:r>
                        <a:rPr lang="en-US" altLang="ja-JP" sz="1200">
                          <a:effectLst/>
                        </a:rPr>
                        <a:t>8</a:t>
                      </a:r>
                      <a:r>
                        <a:rPr lang="ja-JP" altLang="en-US" sz="1200">
                          <a:effectLst/>
                        </a:rPr>
                        <a:t>分</a:t>
                      </a:r>
                      <a:r>
                        <a:rPr lang="en-US" altLang="ja-JP" sz="1200">
                          <a:effectLst/>
                        </a:rPr>
                        <a:t>+</a:t>
                      </a:r>
                      <a:r>
                        <a:rPr lang="ja-JP" altLang="en-US" sz="1200">
                          <a:effectLst/>
                        </a:rPr>
                        <a:t>質疑</a:t>
                      </a:r>
                      <a:r>
                        <a:rPr lang="en-US" altLang="ja-JP" sz="1200">
                          <a:effectLst/>
                        </a:rPr>
                        <a:t>4</a:t>
                      </a:r>
                      <a:r>
                        <a:rPr lang="ja-JP" altLang="en-US" sz="1200">
                          <a:effectLst/>
                        </a:rPr>
                        <a:t>分</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1</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 sz="1200">
                          <a:effectLst/>
                        </a:rPr>
                        <a:t>KEK</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千田グループ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89350307"/>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13:12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13:24</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2</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九州大学</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真柳グループ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60319660"/>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13:24</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13:36</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3</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大阪大学</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難波グループ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68339244"/>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13:36</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13:48</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4</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大阪大学</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加藤グループ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25199636"/>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13:48</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14:00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5</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生理学研究所</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村田グループ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43313357"/>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14:00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14:12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6</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筑波大学</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岩崎グループ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79409605"/>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14:12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14:24</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7</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東京大学</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吉川グループ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37626939"/>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14:24</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14:36</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8</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東北大学</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横山グループ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54049705"/>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14:36</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14:48</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9</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北海道大学</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前仲グループ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75036870"/>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14:48</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15:00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10</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理化学研究所</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重松グループ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42116233"/>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15:00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15:12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11</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理研</a:t>
                      </a:r>
                      <a:r>
                        <a:rPr lang="en-US" altLang="ja-JP" sz="1200">
                          <a:effectLst/>
                        </a:rPr>
                        <a:t>/</a:t>
                      </a:r>
                      <a:r>
                        <a:rPr lang="ja-JP" altLang="en-US" sz="1200">
                          <a:effectLst/>
                        </a:rPr>
                        <a:t>東北大</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米倉グループ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58185509"/>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15:12</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15:18</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0:06</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effectLst/>
                        </a:rPr>
                        <a:t>6</a:t>
                      </a:r>
                      <a:r>
                        <a:rPr lang="ja-JP" altLang="en-US" sz="1200">
                          <a:effectLst/>
                        </a:rPr>
                        <a:t>分</a:t>
                      </a:r>
                      <a:r>
                        <a:rPr lang="en-US" altLang="ja-JP" sz="1200">
                          <a:effectLst/>
                        </a:rPr>
                        <a:t>/</a:t>
                      </a:r>
                      <a:r>
                        <a:rPr lang="ja-JP" altLang="en-US" sz="1200">
                          <a:effectLst/>
                        </a:rPr>
                        <a:t>発表</a:t>
                      </a:r>
                      <a:r>
                        <a:rPr lang="en-US" altLang="ja-JP" sz="1200">
                          <a:effectLst/>
                        </a:rPr>
                        <a:t>4</a:t>
                      </a:r>
                      <a:r>
                        <a:rPr lang="ja-JP" altLang="en-US" sz="1200">
                          <a:effectLst/>
                        </a:rPr>
                        <a:t>分</a:t>
                      </a:r>
                      <a:r>
                        <a:rPr lang="en-US" altLang="ja-JP" sz="1200">
                          <a:effectLst/>
                        </a:rPr>
                        <a:t>+</a:t>
                      </a:r>
                      <a:r>
                        <a:rPr lang="ja-JP" altLang="en-US" sz="1200">
                          <a:effectLst/>
                        </a:rPr>
                        <a:t>質疑</a:t>
                      </a:r>
                      <a:r>
                        <a:rPr lang="en-US" altLang="ja-JP" sz="1200">
                          <a:effectLst/>
                        </a:rPr>
                        <a:t>2</a:t>
                      </a:r>
                      <a:r>
                        <a:rPr lang="ja-JP" altLang="en-US" sz="1200">
                          <a:effectLst/>
                        </a:rPr>
                        <a:t>分</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12</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京都大学</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野田グループ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62319323"/>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15:18</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15:24</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0:06</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13</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山梨大学</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小田グループ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04799348"/>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15:24</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15:30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0:06</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14</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東京大学</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滝沢グループ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16458560"/>
                  </a:ext>
                </a:extLst>
              </a:tr>
              <a:tr h="263047">
                <a:tc>
                  <a:txBody>
                    <a:bodyPr/>
                    <a:lstStyle/>
                    <a:p>
                      <a:pPr rtl="0" fontAlgn="b"/>
                      <a:endParaRPr lang="ja-JP" altLang="en-US" sz="1200">
                        <a:effectLst/>
                      </a:endParaRP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a:effectLst/>
                        </a:rPr>
                        <a:t>15:30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ltLang="ja-JP" sz="1200" dirty="0">
                          <a:effectLst/>
                        </a:rPr>
                        <a:t>15:36</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0:06</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altLang="ja-JP" sz="1200">
                          <a:solidFill>
                            <a:schemeClr val="tx1"/>
                          </a:solidFill>
                          <a:effectLst/>
                        </a:rPr>
                        <a:t>15</a:t>
                      </a:r>
                      <a:endParaRPr lang="ja-JP" altLang="en-US" sz="1200">
                        <a:effectLst/>
                      </a:endParaRPr>
                    </a:p>
                  </a:txBody>
                  <a:tcPr marL="9661" marR="9661" marT="6441" marB="644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理化学研究所</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山形グループ</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54903876"/>
                  </a:ext>
                </a:extLst>
              </a:tr>
              <a:tr h="263047">
                <a:tc>
                  <a:txBody>
                    <a:bodyPr/>
                    <a:lstStyle/>
                    <a:p>
                      <a:pPr rtl="0" fontAlgn="b"/>
                      <a:r>
                        <a:rPr lang="en" sz="1200">
                          <a:effectLst/>
                        </a:rPr>
                        <a:t>coffee Break</a:t>
                      </a: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en-US" altLang="ja-JP" sz="1200">
                          <a:effectLst/>
                        </a:rPr>
                        <a:t>15:36</a:t>
                      </a:r>
                      <a:endParaRPr lang="en"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en-US" altLang="ja-JP" sz="1200" dirty="0">
                          <a:effectLst/>
                        </a:rPr>
                        <a:t>16:00</a:t>
                      </a:r>
                      <a:endParaRPr lang="en" sz="1200" dirty="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en-US" altLang="ja-JP" sz="1200">
                          <a:effectLst/>
                        </a:rPr>
                        <a:t>0:24</a:t>
                      </a:r>
                      <a:endParaRPr lang="en"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a:txBody>
                    <a:bodyPr/>
                    <a:lstStyle/>
                    <a:p>
                      <a:pPr rtl="0" fontAlgn="b"/>
                      <a:endParaRPr lang="en"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a:txBody>
                    <a:bodyPr/>
                    <a:lstStyle/>
                    <a:p>
                      <a:pPr rtl="0" fontAlgn="b"/>
                      <a:endParaRPr lang="en"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a:txBody>
                    <a:bodyPr/>
                    <a:lstStyle/>
                    <a:p>
                      <a:pPr rtl="0" fontAlgn="b"/>
                      <a:endParaRPr lang="en"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extLst>
                  <a:ext uri="{0D108BD9-81ED-4DB2-BD59-A6C34878D82A}">
                    <a16:rowId xmlns:a16="http://schemas.microsoft.com/office/drawing/2014/main" val="1840226174"/>
                  </a:ext>
                </a:extLst>
              </a:tr>
              <a:tr h="263047">
                <a:tc>
                  <a:txBody>
                    <a:bodyPr/>
                    <a:lstStyle/>
                    <a:p>
                      <a:pPr rtl="0" fontAlgn="b"/>
                      <a:r>
                        <a:rPr lang="en" sz="1200">
                          <a:effectLst/>
                        </a:rPr>
                        <a:t>EMPIAR</a:t>
                      </a:r>
                      <a:r>
                        <a:rPr lang="ja-JP" altLang="en-US" sz="1200">
                          <a:effectLst/>
                        </a:rPr>
                        <a:t>について</a:t>
                      </a: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16:00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dirty="0">
                          <a:effectLst/>
                        </a:rPr>
                        <a:t>16:30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ltLang="ja-JP" sz="1200">
                          <a:effectLst/>
                        </a:rPr>
                        <a:t>0:30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ja-JP" altLang="en-US" sz="1200">
                          <a:effectLst/>
                        </a:rPr>
                        <a:t>栗栖</a:t>
                      </a: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884370421"/>
                  </a:ext>
                </a:extLst>
              </a:tr>
              <a:tr h="263047">
                <a:tc>
                  <a:txBody>
                    <a:bodyPr/>
                    <a:lstStyle/>
                    <a:p>
                      <a:pPr rtl="0" fontAlgn="b"/>
                      <a:r>
                        <a:rPr lang="ja-JP" altLang="en-US" sz="1200">
                          <a:effectLst/>
                        </a:rPr>
                        <a:t>懇親会</a:t>
                      </a:r>
                    </a:p>
                  </a:txBody>
                  <a:tcPr marL="9661" marR="9661" marT="6441" marB="644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altLang="ja-JP" sz="1200" dirty="0">
                          <a:effectLst/>
                        </a:rPr>
                        <a:t>17:00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altLang="ja-JP" sz="1200" dirty="0">
                          <a:effectLst/>
                        </a:rPr>
                        <a:t>19:00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altLang="ja-JP" sz="1200" dirty="0">
                          <a:effectLst/>
                        </a:rPr>
                        <a:t>2:00</a:t>
                      </a:r>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rtl="0" fontAlgn="b"/>
                      <a:endParaRPr lang="ja-JP" altLang="en-US" sz="1200">
                        <a:effectLst/>
                      </a:endParaRPr>
                    </a:p>
                  </a:txBody>
                  <a:tcPr marL="9661" marR="9661" marT="6441" marB="644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8602706"/>
                  </a:ext>
                </a:extLst>
              </a:tr>
            </a:tbl>
          </a:graphicData>
        </a:graphic>
      </p:graphicFrame>
    </p:spTree>
    <p:extLst>
      <p:ext uri="{BB962C8B-B14F-4D97-AF65-F5344CB8AC3E}">
        <p14:creationId xmlns:p14="http://schemas.microsoft.com/office/powerpoint/2010/main" val="417097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ryoEMネットワーク">
            <a:extLst>
              <a:ext uri="{FF2B5EF4-FFF2-40B4-BE49-F238E27FC236}">
                <a16:creationId xmlns:a16="http://schemas.microsoft.com/office/drawing/2014/main" id="{6303FC19-C7E9-F042-82B9-C657BABBDB38}"/>
              </a:ext>
            </a:extLst>
          </p:cNvPr>
          <p:cNvSpPr txBox="1">
            <a:spLocks/>
          </p:cNvSpPr>
          <p:nvPr/>
        </p:nvSpPr>
        <p:spPr>
          <a:xfrm>
            <a:off x="0" y="144963"/>
            <a:ext cx="9905999" cy="1039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pPr algn="ctr"/>
            <a:r>
              <a:rPr lang="ja-JP" altLang="en-US" sz="4000" b="1">
                <a:latin typeface="メイリオ"/>
                <a:ea typeface="メイリオ"/>
                <a:cs typeface="メイリオ"/>
              </a:rPr>
              <a:t>施設紹介</a:t>
            </a:r>
            <a:r>
              <a:rPr lang="en-US" altLang="ja-JP" sz="4000" b="1" dirty="0">
                <a:latin typeface="メイリオ"/>
                <a:ea typeface="メイリオ"/>
                <a:cs typeface="メイリオ"/>
              </a:rPr>
              <a:t>【</a:t>
            </a:r>
            <a:r>
              <a:rPr lang="ja-JP" altLang="en-US" sz="4000" b="1">
                <a:latin typeface="メイリオ"/>
                <a:ea typeface="メイリオ"/>
                <a:cs typeface="メイリオ"/>
              </a:rPr>
              <a:t>理研横浜</a:t>
            </a:r>
            <a:r>
              <a:rPr lang="en-US" altLang="ja-JP" sz="4000" b="1" dirty="0">
                <a:latin typeface="メイリオ"/>
                <a:ea typeface="メイリオ"/>
                <a:cs typeface="メイリオ"/>
              </a:rPr>
              <a:t>】</a:t>
            </a:r>
          </a:p>
        </p:txBody>
      </p:sp>
      <p:sp>
        <p:nvSpPr>
          <p:cNvPr id="54" name="角丸四角形 53"/>
          <p:cNvSpPr/>
          <p:nvPr/>
        </p:nvSpPr>
        <p:spPr>
          <a:xfrm>
            <a:off x="6500999" y="1206252"/>
            <a:ext cx="2952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452999" y="3985648"/>
            <a:ext cx="9000000" cy="2733206"/>
          </a:xfrm>
          <a:prstGeom prst="roundRect">
            <a:avLst>
              <a:gd name="adj" fmla="val 8284"/>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452999" y="1201925"/>
            <a:ext cx="2952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7076999" y="999197"/>
            <a:ext cx="180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人員体制</a:t>
            </a:r>
            <a:endParaRPr lang="ja-JP" altLang="en-US" sz="2200" b="1" dirty="0">
              <a:latin typeface="メイリオ"/>
              <a:ea typeface="メイリオ"/>
              <a:cs typeface="メイリオ"/>
            </a:endParaRPr>
          </a:p>
        </p:txBody>
      </p:sp>
      <p:sp>
        <p:nvSpPr>
          <p:cNvPr id="84" name="角丸四角形 83"/>
          <p:cNvSpPr/>
          <p:nvPr/>
        </p:nvSpPr>
        <p:spPr>
          <a:xfrm>
            <a:off x="3476999" y="1206252"/>
            <a:ext cx="2952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4052999" y="3794730"/>
            <a:ext cx="180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装置</a:t>
            </a:r>
            <a:endParaRPr lang="ja-JP" altLang="en-US" sz="2200" b="1" dirty="0">
              <a:latin typeface="メイリオ"/>
              <a:ea typeface="メイリオ"/>
              <a:cs typeface="メイリオ"/>
            </a:endParaRPr>
          </a:p>
        </p:txBody>
      </p:sp>
      <p:sp>
        <p:nvSpPr>
          <p:cNvPr id="87" name="正方形/長方形 86"/>
          <p:cNvSpPr/>
          <p:nvPr/>
        </p:nvSpPr>
        <p:spPr>
          <a:xfrm>
            <a:off x="4052999" y="999197"/>
            <a:ext cx="180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ミッション</a:t>
            </a:r>
            <a:endParaRPr lang="ja-JP" altLang="en-US" sz="2200" b="1" dirty="0">
              <a:latin typeface="メイリオ"/>
              <a:ea typeface="メイリオ"/>
              <a:cs typeface="メイリオ"/>
            </a:endParaRPr>
          </a:p>
        </p:txBody>
      </p:sp>
      <p:sp>
        <p:nvSpPr>
          <p:cNvPr id="16" name="正方形/長方形 15">
            <a:extLst>
              <a:ext uri="{FF2B5EF4-FFF2-40B4-BE49-F238E27FC236}">
                <a16:creationId xmlns:a16="http://schemas.microsoft.com/office/drawing/2014/main" id="{AF8B7BF6-2609-8441-B3BF-4F948C2827B5}"/>
              </a:ext>
            </a:extLst>
          </p:cNvPr>
          <p:cNvSpPr/>
          <p:nvPr/>
        </p:nvSpPr>
        <p:spPr>
          <a:xfrm>
            <a:off x="1028999" y="999197"/>
            <a:ext cx="180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施設概要</a:t>
            </a:r>
            <a:endParaRPr lang="ja-JP" altLang="en-US" sz="2200" b="1" dirty="0">
              <a:latin typeface="メイリオ"/>
              <a:ea typeface="メイリオ"/>
              <a:cs typeface="メイリオ"/>
            </a:endParaRPr>
          </a:p>
        </p:txBody>
      </p:sp>
      <p:sp>
        <p:nvSpPr>
          <p:cNvPr id="22" name="テキスト ボックス 21">
            <a:extLst>
              <a:ext uri="{FF2B5EF4-FFF2-40B4-BE49-F238E27FC236}">
                <a16:creationId xmlns:a16="http://schemas.microsoft.com/office/drawing/2014/main" id="{78C470E2-D333-D34D-8398-BA8396EB0793}"/>
              </a:ext>
            </a:extLst>
          </p:cNvPr>
          <p:cNvSpPr txBox="1"/>
          <p:nvPr/>
        </p:nvSpPr>
        <p:spPr>
          <a:xfrm>
            <a:off x="7468235" y="4087117"/>
            <a:ext cx="1530202" cy="276999"/>
          </a:xfrm>
          <a:prstGeom prst="rect">
            <a:avLst/>
          </a:prstGeom>
          <a:noFill/>
        </p:spPr>
        <p:txBody>
          <a:bodyPr wrap="square">
            <a:spAutoFit/>
          </a:bodyPr>
          <a:lstStyle/>
          <a:p>
            <a:r>
              <a:rPr lang="ja-JP" altLang="en-US" sz="1200" b="1">
                <a:latin typeface="メイリオ"/>
                <a:ea typeface="メイリオ"/>
                <a:cs typeface="メイリオ"/>
              </a:rPr>
              <a:t>利用料金</a:t>
            </a:r>
            <a:endParaRPr lang="ja-JP" altLang="en-US" sz="1200"/>
          </a:p>
        </p:txBody>
      </p:sp>
      <p:graphicFrame>
        <p:nvGraphicFramePr>
          <p:cNvPr id="24" name="表 23">
            <a:extLst>
              <a:ext uri="{FF2B5EF4-FFF2-40B4-BE49-F238E27FC236}">
                <a16:creationId xmlns:a16="http://schemas.microsoft.com/office/drawing/2014/main" id="{1709CA56-6327-7B4F-9D1E-1743BD6FCE04}"/>
              </a:ext>
            </a:extLst>
          </p:cNvPr>
          <p:cNvGraphicFramePr>
            <a:graphicFrameLocks noGrp="1"/>
          </p:cNvGraphicFramePr>
          <p:nvPr>
            <p:extLst>
              <p:ext uri="{D42A27DB-BD31-4B8C-83A1-F6EECF244321}">
                <p14:modId xmlns:p14="http://schemas.microsoft.com/office/powerpoint/2010/main" val="4261894341"/>
              </p:ext>
            </p:extLst>
          </p:nvPr>
        </p:nvGraphicFramePr>
        <p:xfrm>
          <a:off x="543860" y="4072829"/>
          <a:ext cx="6663764" cy="2651760"/>
        </p:xfrm>
        <a:graphic>
          <a:graphicData uri="http://schemas.openxmlformats.org/drawingml/2006/table">
            <a:tbl>
              <a:tblPr firstRow="1" bandRow="1">
                <a:tableStyleId>{FABFCF23-3B69-468F-B69F-88F6DE6A72F2}</a:tableStyleId>
              </a:tblPr>
              <a:tblGrid>
                <a:gridCol w="1976888">
                  <a:extLst>
                    <a:ext uri="{9D8B030D-6E8A-4147-A177-3AD203B41FA5}">
                      <a16:colId xmlns:a16="http://schemas.microsoft.com/office/drawing/2014/main" val="20000"/>
                    </a:ext>
                  </a:extLst>
                </a:gridCol>
                <a:gridCol w="1177548">
                  <a:extLst>
                    <a:ext uri="{9D8B030D-6E8A-4147-A177-3AD203B41FA5}">
                      <a16:colId xmlns:a16="http://schemas.microsoft.com/office/drawing/2014/main" val="142583364"/>
                    </a:ext>
                  </a:extLst>
                </a:gridCol>
                <a:gridCol w="1262997">
                  <a:extLst>
                    <a:ext uri="{9D8B030D-6E8A-4147-A177-3AD203B41FA5}">
                      <a16:colId xmlns:a16="http://schemas.microsoft.com/office/drawing/2014/main" val="275286298"/>
                    </a:ext>
                  </a:extLst>
                </a:gridCol>
                <a:gridCol w="1474767">
                  <a:extLst>
                    <a:ext uri="{9D8B030D-6E8A-4147-A177-3AD203B41FA5}">
                      <a16:colId xmlns:a16="http://schemas.microsoft.com/office/drawing/2014/main" val="2566330796"/>
                    </a:ext>
                  </a:extLst>
                </a:gridCol>
                <a:gridCol w="771564">
                  <a:extLst>
                    <a:ext uri="{9D8B030D-6E8A-4147-A177-3AD203B41FA5}">
                      <a16:colId xmlns:a16="http://schemas.microsoft.com/office/drawing/2014/main" val="3412413658"/>
                    </a:ext>
                  </a:extLst>
                </a:gridCol>
              </a:tblGrid>
              <a:tr h="161592">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電顕</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Titan </a:t>
                      </a:r>
                      <a:r>
                        <a:rPr kumimoji="1" lang="en-US" altLang="ja-JP" sz="1000" b="1" dirty="0" err="1">
                          <a:solidFill>
                            <a:schemeClr val="tx1"/>
                          </a:solidFill>
                          <a:latin typeface="Meiryo" panose="020B0604030504040204" pitchFamily="34" charset="-128"/>
                          <a:ea typeface="Meiryo" panose="020B0604030504040204" pitchFamily="34" charset="-128"/>
                          <a:cs typeface="メイリオ"/>
                        </a:rPr>
                        <a:t>Krios</a:t>
                      </a:r>
                      <a:r>
                        <a:rPr kumimoji="1" lang="en-US" altLang="ja-JP" sz="1000" b="1" dirty="0">
                          <a:solidFill>
                            <a:schemeClr val="tx1"/>
                          </a:solidFill>
                          <a:latin typeface="Meiryo" panose="020B0604030504040204" pitchFamily="34" charset="-128"/>
                          <a:ea typeface="Meiryo" panose="020B0604030504040204" pitchFamily="34" charset="-128"/>
                          <a:cs typeface="メイリオ"/>
                        </a:rPr>
                        <a:t> G4</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err="1">
                          <a:solidFill>
                            <a:schemeClr val="tx1"/>
                          </a:solidFill>
                          <a:latin typeface="Meiryo" panose="020B0604030504040204" pitchFamily="34" charset="-128"/>
                          <a:ea typeface="Meiryo" panose="020B0604030504040204" pitchFamily="34" charset="-128"/>
                          <a:cs typeface="メイリオ"/>
                        </a:rPr>
                        <a:t>Tecnai</a:t>
                      </a:r>
                      <a:r>
                        <a:rPr kumimoji="1" lang="ja-JP" altLang="en-US" sz="1000" b="1">
                          <a:solidFill>
                            <a:schemeClr val="tx1"/>
                          </a:solidFill>
                          <a:latin typeface="Meiryo" panose="020B0604030504040204" pitchFamily="34" charset="-128"/>
                          <a:ea typeface="Meiryo" panose="020B0604030504040204" pitchFamily="34" charset="-128"/>
                          <a:cs typeface="メイリオ"/>
                        </a:rPr>
                        <a:t> </a:t>
                      </a:r>
                      <a:r>
                        <a:rPr kumimoji="1" lang="en-US" altLang="ja-JP" sz="1000" b="1" dirty="0">
                          <a:solidFill>
                            <a:schemeClr val="tx1"/>
                          </a:solidFill>
                          <a:latin typeface="Meiryo" panose="020B0604030504040204" pitchFamily="34" charset="-128"/>
                          <a:ea typeface="Meiryo" panose="020B0604030504040204" pitchFamily="34" charset="-128"/>
                          <a:cs typeface="メイリオ"/>
                        </a:rPr>
                        <a:t>Arctica </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err="1">
                          <a:solidFill>
                            <a:schemeClr val="tx1"/>
                          </a:solidFill>
                          <a:latin typeface="Meiryo" panose="020B0604030504040204" pitchFamily="34" charset="-128"/>
                          <a:ea typeface="Meiryo" panose="020B0604030504040204" pitchFamily="34" charset="-128"/>
                          <a:cs typeface="メイリオ"/>
                        </a:rPr>
                        <a:t>Tecnai</a:t>
                      </a:r>
                      <a:r>
                        <a:rPr kumimoji="1" lang="ja-JP" altLang="en-US" sz="1000" b="1">
                          <a:solidFill>
                            <a:schemeClr val="tx1"/>
                          </a:solidFill>
                          <a:latin typeface="Meiryo" panose="020B0604030504040204" pitchFamily="34" charset="-128"/>
                          <a:ea typeface="Meiryo" panose="020B0604030504040204" pitchFamily="34" charset="-128"/>
                          <a:cs typeface="メイリオ"/>
                        </a:rPr>
                        <a:t> </a:t>
                      </a:r>
                      <a:r>
                        <a:rPr kumimoji="1" lang="en-US" altLang="ja-JP" sz="1000" b="1" dirty="0">
                          <a:solidFill>
                            <a:schemeClr val="tx1"/>
                          </a:solidFill>
                          <a:latin typeface="Meiryo" panose="020B0604030504040204" pitchFamily="34" charset="-128"/>
                          <a:ea typeface="Meiryo" panose="020B0604030504040204" pitchFamily="34" charset="-128"/>
                          <a:cs typeface="メイリオ"/>
                        </a:rPr>
                        <a:t>F20</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0"/>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加速電圧</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300kV</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200kV</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Meiryo" panose="020B0604030504040204" pitchFamily="34" charset="-128"/>
                          <a:ea typeface="Meiryo" panose="020B0604030504040204" pitchFamily="34" charset="-128"/>
                          <a:cs typeface="メイリオ"/>
                        </a:rPr>
                        <a:t>200kV</a:t>
                      </a:r>
                      <a:endParaRPr kumimoji="1" lang="ja-JP" altLang="en-US" sz="1000" b="1">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1"/>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電子銃</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XFEG</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XFEG</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Meiryo" panose="020B0604030504040204" pitchFamily="34" charset="-128"/>
                          <a:ea typeface="Meiryo" panose="020B0604030504040204" pitchFamily="34" charset="-128"/>
                          <a:cs typeface="メイリオ"/>
                        </a:rPr>
                        <a:t>XFEG</a:t>
                      </a:r>
                      <a:endParaRPr kumimoji="1" lang="ja-JP" altLang="en-US" sz="1000" b="1">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2"/>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位相板</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VPP</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VPP</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3"/>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主に使用する</a:t>
                      </a:r>
                      <a:endParaRPr kumimoji="1" lang="en-US" altLang="ja-JP" sz="1000" b="1" dirty="0">
                        <a:solidFill>
                          <a:schemeClr val="tx1"/>
                        </a:solidFill>
                        <a:latin typeface="Meiryo" panose="020B0604030504040204" pitchFamily="34" charset="-128"/>
                        <a:ea typeface="Meiryo" panose="020B0604030504040204" pitchFamily="34" charset="-128"/>
                        <a:cs typeface="メイリオ"/>
                      </a:endParaRPr>
                    </a:p>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カメラ</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K3</a:t>
                      </a:r>
                    </a:p>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Falcon4</a:t>
                      </a:r>
                    </a:p>
                    <a:p>
                      <a:pPr algn="ctr"/>
                      <a:r>
                        <a:rPr kumimoji="1" lang="en-US" altLang="ja-JP" sz="1000" b="1" dirty="0" err="1">
                          <a:solidFill>
                            <a:schemeClr val="tx1"/>
                          </a:solidFill>
                          <a:latin typeface="Meiryo" panose="020B0604030504040204" pitchFamily="34" charset="-128"/>
                          <a:ea typeface="Meiryo" panose="020B0604030504040204" pitchFamily="34" charset="-128"/>
                          <a:cs typeface="メイリオ"/>
                        </a:rPr>
                        <a:t>Ceta</a:t>
                      </a:r>
                      <a:r>
                        <a:rPr kumimoji="1" lang="en-US" altLang="ja-JP" sz="1000" b="1" dirty="0">
                          <a:solidFill>
                            <a:schemeClr val="tx1"/>
                          </a:solidFill>
                          <a:latin typeface="Meiryo" panose="020B0604030504040204" pitchFamily="34" charset="-128"/>
                          <a:ea typeface="Meiryo" panose="020B0604030504040204" pitchFamily="34" charset="-128"/>
                          <a:cs typeface="メイリオ"/>
                        </a:rPr>
                        <a:t>-D</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K2</a:t>
                      </a: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Falcon2</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576954190"/>
                  </a:ext>
                </a:extLst>
              </a:tr>
              <a:tr h="235043">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Energy Filter</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err="1">
                          <a:solidFill>
                            <a:schemeClr val="tx1"/>
                          </a:solidFill>
                          <a:latin typeface="Meiryo" panose="020B0604030504040204" pitchFamily="34" charset="-128"/>
                          <a:ea typeface="Meiryo" panose="020B0604030504040204" pitchFamily="34" charset="-128"/>
                          <a:cs typeface="メイリオ"/>
                        </a:rPr>
                        <a:t>BioQuantum</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901710506"/>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制御ソフト</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Meiryo" panose="020B0604030504040204" pitchFamily="34" charset="-128"/>
                          <a:ea typeface="Meiryo" panose="020B0604030504040204" pitchFamily="34" charset="-128"/>
                          <a:cs typeface="メイリオ"/>
                        </a:rPr>
                        <a:t>EPU, </a:t>
                      </a:r>
                      <a:r>
                        <a:rPr kumimoji="1" lang="en-US" altLang="ja-JP" sz="1000" b="1" dirty="0" err="1">
                          <a:solidFill>
                            <a:schemeClr val="tx1"/>
                          </a:solidFill>
                          <a:latin typeface="Meiryo" panose="020B0604030504040204" pitchFamily="34" charset="-128"/>
                          <a:ea typeface="Meiryo" panose="020B0604030504040204" pitchFamily="34" charset="-128"/>
                          <a:cs typeface="メイリオ"/>
                        </a:rPr>
                        <a:t>SerialEM</a:t>
                      </a:r>
                      <a:r>
                        <a:rPr kumimoji="1" lang="en-US" altLang="ja-JP" sz="1000" b="1" dirty="0">
                          <a:solidFill>
                            <a:schemeClr val="tx1"/>
                          </a:solidFill>
                          <a:latin typeface="Meiryo" panose="020B0604030504040204" pitchFamily="34" charset="-128"/>
                          <a:ea typeface="Meiryo" panose="020B0604030504040204" pitchFamily="34" charset="-128"/>
                          <a:cs typeface="メイリオ"/>
                        </a:rPr>
                        <a:t>, EPU-D</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err="1">
                          <a:solidFill>
                            <a:schemeClr val="tx1"/>
                          </a:solidFill>
                          <a:latin typeface="Meiryo" panose="020B0604030504040204" pitchFamily="34" charset="-128"/>
                          <a:ea typeface="Meiryo" panose="020B0604030504040204" pitchFamily="34" charset="-128"/>
                          <a:cs typeface="メイリオ"/>
                        </a:rPr>
                        <a:t>SerialEM</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3811846842"/>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設置場所</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900" b="1" dirty="0">
                          <a:solidFill>
                            <a:schemeClr val="tx1"/>
                          </a:solidFill>
                          <a:latin typeface="Meiryo" panose="020B0604030504040204" pitchFamily="34" charset="-128"/>
                          <a:ea typeface="Meiryo" panose="020B0604030504040204" pitchFamily="34" charset="-128"/>
                          <a:cs typeface="メイリオ"/>
                        </a:rPr>
                        <a:t>NMR</a:t>
                      </a:r>
                      <a:r>
                        <a:rPr kumimoji="1" lang="ja-JP" altLang="en-US" sz="900" b="1">
                          <a:solidFill>
                            <a:schemeClr val="tx1"/>
                          </a:solidFill>
                          <a:latin typeface="Meiryo" panose="020B0604030504040204" pitchFamily="34" charset="-128"/>
                          <a:ea typeface="Meiryo" panose="020B0604030504040204" pitchFamily="34" charset="-128"/>
                          <a:cs typeface="メイリオ"/>
                        </a:rPr>
                        <a:t>棟</a:t>
                      </a:r>
                      <a:endParaRPr kumimoji="1" lang="ja-JP" altLang="en-US" sz="9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900" b="1" dirty="0">
                          <a:solidFill>
                            <a:schemeClr val="tx1"/>
                          </a:solidFill>
                          <a:latin typeface="Meiryo" panose="020B0604030504040204" pitchFamily="34" charset="-128"/>
                          <a:ea typeface="Meiryo" panose="020B0604030504040204" pitchFamily="34" charset="-128"/>
                          <a:cs typeface="メイリオ"/>
                        </a:rPr>
                        <a:t>NMR</a:t>
                      </a:r>
                      <a:r>
                        <a:rPr kumimoji="1" lang="ja-JP" altLang="en-US" sz="900" b="1">
                          <a:solidFill>
                            <a:schemeClr val="tx1"/>
                          </a:solidFill>
                          <a:latin typeface="Meiryo" panose="020B0604030504040204" pitchFamily="34" charset="-128"/>
                          <a:ea typeface="Meiryo" panose="020B0604030504040204" pitchFamily="34" charset="-128"/>
                          <a:cs typeface="メイリオ"/>
                        </a:rPr>
                        <a:t>棟</a:t>
                      </a:r>
                      <a:endParaRPr kumimoji="1" lang="ja-JP" altLang="en-US" sz="9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NMR</a:t>
                      </a:r>
                      <a:r>
                        <a:rPr kumimoji="1" lang="ja-JP" altLang="en-US" sz="1000" b="1">
                          <a:solidFill>
                            <a:schemeClr val="tx1"/>
                          </a:solidFill>
                          <a:latin typeface="Meiryo" panose="020B0604030504040204" pitchFamily="34" charset="-128"/>
                          <a:ea typeface="Meiryo" panose="020B0604030504040204" pitchFamily="34" charset="-128"/>
                          <a:cs typeface="メイリオ"/>
                        </a:rPr>
                        <a:t>棟</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2781769026"/>
                  </a:ext>
                </a:extLst>
              </a:tr>
              <a:tr h="235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a:solidFill>
                            <a:schemeClr val="tx1"/>
                          </a:solidFill>
                          <a:latin typeface="Meiryo" panose="020B0604030504040204" pitchFamily="34" charset="-128"/>
                          <a:ea typeface="Meiryo" panose="020B0604030504040204" pitchFamily="34" charset="-128"/>
                          <a:cs typeface="メイリオ"/>
                        </a:rPr>
                        <a:t>内部＃</a:t>
                      </a:r>
                      <a:r>
                        <a:rPr kumimoji="1" lang="en-US" altLang="ja-JP" sz="1000" b="1" dirty="0">
                          <a:solidFill>
                            <a:schemeClr val="tx1"/>
                          </a:solidFill>
                          <a:latin typeface="Meiryo" panose="020B0604030504040204" pitchFamily="34" charset="-128"/>
                          <a:ea typeface="Meiryo" panose="020B0604030504040204" pitchFamily="34" charset="-128"/>
                          <a:cs typeface="メイリオ"/>
                        </a:rPr>
                        <a:t>:</a:t>
                      </a:r>
                      <a:r>
                        <a:rPr kumimoji="1" lang="ja-JP" altLang="en-US" sz="1000" b="1">
                          <a:solidFill>
                            <a:schemeClr val="tx1"/>
                          </a:solidFill>
                          <a:latin typeface="Meiryo" panose="020B0604030504040204" pitchFamily="34" charset="-128"/>
                          <a:ea typeface="Meiryo" panose="020B0604030504040204" pitchFamily="34" charset="-128"/>
                          <a:cs typeface="メイリオ"/>
                        </a:rPr>
                        <a:t>外部</a:t>
                      </a:r>
                      <a:r>
                        <a:rPr kumimoji="1" lang="en-US" altLang="ja-JP" sz="1000" b="1" dirty="0">
                          <a:solidFill>
                            <a:schemeClr val="tx1"/>
                          </a:solidFill>
                          <a:latin typeface="Meiryo" panose="020B0604030504040204" pitchFamily="34" charset="-128"/>
                          <a:ea typeface="Meiryo" panose="020B0604030504040204" pitchFamily="34" charset="-128"/>
                          <a:cs typeface="メイリオ"/>
                        </a:rPr>
                        <a:t>:</a:t>
                      </a:r>
                      <a:r>
                        <a:rPr kumimoji="1" lang="ja-JP" altLang="en-US" sz="1000" b="1">
                          <a:solidFill>
                            <a:schemeClr val="tx1"/>
                          </a:solidFill>
                          <a:latin typeface="Meiryo" panose="020B0604030504040204" pitchFamily="34" charset="-128"/>
                          <a:ea typeface="Meiryo" panose="020B0604030504040204" pitchFamily="34" charset="-128"/>
                          <a:cs typeface="メイリオ"/>
                        </a:rPr>
                        <a:t>企業（利用比）</a:t>
                      </a: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1:4:8</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1:3:2</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ー</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3949171944"/>
                  </a:ext>
                </a:extLst>
              </a:tr>
            </a:tbl>
          </a:graphicData>
        </a:graphic>
      </p:graphicFrame>
      <p:sp>
        <p:nvSpPr>
          <p:cNvPr id="2" name="テキスト ボックス 1">
            <a:extLst>
              <a:ext uri="{FF2B5EF4-FFF2-40B4-BE49-F238E27FC236}">
                <a16:creationId xmlns:a16="http://schemas.microsoft.com/office/drawing/2014/main" id="{4B784956-D66C-288A-9800-B3AE3B82745B}"/>
              </a:ext>
            </a:extLst>
          </p:cNvPr>
          <p:cNvSpPr txBox="1"/>
          <p:nvPr/>
        </p:nvSpPr>
        <p:spPr>
          <a:xfrm>
            <a:off x="510361" y="1375543"/>
            <a:ext cx="2894638" cy="2246769"/>
          </a:xfrm>
          <a:prstGeom prst="rect">
            <a:avLst/>
          </a:prstGeom>
          <a:noFill/>
        </p:spPr>
        <p:txBody>
          <a:bodyPr wrap="square" rtlCol="0">
            <a:spAutoFit/>
          </a:bodyPr>
          <a:lstStyle/>
          <a:p>
            <a:r>
              <a:rPr lang="en-US" altLang="ja-JP" sz="1400" b="1" dirty="0">
                <a:latin typeface="メイリオ"/>
                <a:ea typeface="メイリオ"/>
                <a:cs typeface="メイリオ"/>
              </a:rPr>
              <a:t>FY2014</a:t>
            </a:r>
          </a:p>
          <a:p>
            <a:r>
              <a:rPr lang="ja-JP" altLang="en-US" sz="1400" b="1">
                <a:latin typeface="メイリオ"/>
                <a:ea typeface="メイリオ"/>
                <a:cs typeface="メイリオ"/>
              </a:rPr>
              <a:t>・</a:t>
            </a:r>
            <a:r>
              <a:rPr lang="en-US" altLang="ja-JP" sz="1400" b="1" dirty="0" err="1">
                <a:latin typeface="メイリオ"/>
                <a:ea typeface="メイリオ"/>
                <a:cs typeface="メイリオ"/>
              </a:rPr>
              <a:t>Tecnai</a:t>
            </a:r>
            <a:r>
              <a:rPr lang="en-US" altLang="ja-JP" sz="1400" b="1" dirty="0">
                <a:latin typeface="メイリオ"/>
                <a:ea typeface="メイリオ"/>
                <a:cs typeface="メイリオ"/>
              </a:rPr>
              <a:t> Arctica, </a:t>
            </a:r>
          </a:p>
          <a:p>
            <a:r>
              <a:rPr lang="ja-JP" altLang="en-US" sz="1400" b="1">
                <a:latin typeface="メイリオ"/>
                <a:ea typeface="メイリオ"/>
                <a:cs typeface="メイリオ"/>
              </a:rPr>
              <a:t>　</a:t>
            </a:r>
            <a:r>
              <a:rPr lang="en-US" altLang="ja-JP" sz="1400" b="1" dirty="0" err="1">
                <a:latin typeface="メイリオ"/>
                <a:ea typeface="メイリオ"/>
                <a:cs typeface="メイリオ"/>
              </a:rPr>
              <a:t>Tecnai</a:t>
            </a:r>
            <a:r>
              <a:rPr lang="en-US" altLang="ja-JP" sz="1400" b="1" dirty="0">
                <a:latin typeface="メイリオ"/>
                <a:ea typeface="メイリオ"/>
                <a:cs typeface="メイリオ"/>
              </a:rPr>
              <a:t> F20</a:t>
            </a:r>
            <a:r>
              <a:rPr lang="ja-JP" altLang="en-US" sz="1400" b="1">
                <a:latin typeface="メイリオ"/>
                <a:ea typeface="メイリオ"/>
                <a:cs typeface="メイリオ"/>
              </a:rPr>
              <a:t>導入</a:t>
            </a:r>
            <a:endParaRPr lang="en-US" altLang="ja-JP" sz="1400" b="1" dirty="0">
              <a:latin typeface="メイリオ"/>
              <a:ea typeface="メイリオ"/>
              <a:cs typeface="メイリオ"/>
            </a:endParaRPr>
          </a:p>
          <a:p>
            <a:r>
              <a:rPr lang="en-US" altLang="ja-JP" sz="1400" b="1" dirty="0">
                <a:latin typeface="メイリオ"/>
                <a:ea typeface="メイリオ"/>
                <a:cs typeface="メイリオ"/>
              </a:rPr>
              <a:t>FY2020</a:t>
            </a:r>
          </a:p>
          <a:p>
            <a:r>
              <a:rPr lang="ja-JP" altLang="en-US" sz="1400" b="1">
                <a:latin typeface="メイリオ"/>
                <a:ea typeface="メイリオ"/>
                <a:cs typeface="メイリオ"/>
              </a:rPr>
              <a:t>・</a:t>
            </a:r>
            <a:r>
              <a:rPr lang="en-US" altLang="ja-JP" sz="1400" b="1" dirty="0" err="1">
                <a:latin typeface="メイリオ"/>
                <a:ea typeface="メイリオ"/>
                <a:cs typeface="メイリオ"/>
              </a:rPr>
              <a:t>Krios</a:t>
            </a:r>
            <a:r>
              <a:rPr lang="en-US" altLang="ja-JP" sz="1400" b="1" dirty="0">
                <a:latin typeface="メイリオ"/>
                <a:ea typeface="メイリオ"/>
                <a:cs typeface="メイリオ"/>
              </a:rPr>
              <a:t> G4, Aquilos2</a:t>
            </a:r>
            <a:r>
              <a:rPr lang="ja-JP" altLang="en-US" sz="1400" b="1">
                <a:latin typeface="メイリオ"/>
                <a:ea typeface="メイリオ"/>
                <a:cs typeface="メイリオ"/>
              </a:rPr>
              <a:t>導入</a:t>
            </a:r>
            <a:endParaRPr lang="en-US" altLang="ja-JP" sz="1400" b="1" dirty="0">
              <a:latin typeface="メイリオ"/>
              <a:ea typeface="メイリオ"/>
              <a:cs typeface="メイリオ"/>
            </a:endParaRPr>
          </a:p>
          <a:p>
            <a:r>
              <a:rPr lang="en-US" altLang="ja-JP" sz="1400" b="1" dirty="0">
                <a:latin typeface="メイリオ"/>
                <a:ea typeface="メイリオ"/>
                <a:cs typeface="メイリオ"/>
              </a:rPr>
              <a:t>FY2021</a:t>
            </a:r>
          </a:p>
          <a:p>
            <a:r>
              <a:rPr lang="ja-JP" altLang="en-US" sz="1400" b="1">
                <a:latin typeface="メイリオ"/>
                <a:ea typeface="メイリオ"/>
                <a:cs typeface="メイリオ"/>
              </a:rPr>
              <a:t>・施設利用料制度開始</a:t>
            </a:r>
            <a:endParaRPr lang="en-US" altLang="ja-JP" sz="1400" b="1" dirty="0">
              <a:latin typeface="メイリオ"/>
              <a:ea typeface="メイリオ"/>
              <a:cs typeface="メイリオ"/>
            </a:endParaRPr>
          </a:p>
          <a:p>
            <a:r>
              <a:rPr lang="ja-JP" altLang="en-US" sz="1400" b="1">
                <a:latin typeface="メイリオ"/>
                <a:ea typeface="メイリオ"/>
                <a:cs typeface="メイリオ"/>
              </a:rPr>
              <a:t>・</a:t>
            </a:r>
            <a:r>
              <a:rPr lang="en-US" altLang="ja-JP" sz="1400" b="1" dirty="0" err="1">
                <a:latin typeface="メイリオ"/>
                <a:ea typeface="メイリオ"/>
                <a:cs typeface="メイリオ"/>
              </a:rPr>
              <a:t>Vitrojet</a:t>
            </a:r>
            <a:r>
              <a:rPr lang="ja-JP" altLang="en-US" sz="1400" b="1">
                <a:latin typeface="メイリオ"/>
                <a:ea typeface="メイリオ"/>
                <a:cs typeface="メイリオ"/>
              </a:rPr>
              <a:t>設置</a:t>
            </a:r>
            <a:endParaRPr lang="en-US" altLang="ja-JP" sz="1400" b="1" dirty="0">
              <a:latin typeface="メイリオ"/>
              <a:ea typeface="メイリオ"/>
              <a:cs typeface="メイリオ"/>
            </a:endParaRPr>
          </a:p>
          <a:p>
            <a:r>
              <a:rPr lang="en-US" altLang="ja-JP" sz="1400" b="1" dirty="0">
                <a:latin typeface="メイリオ"/>
                <a:ea typeface="メイリオ"/>
                <a:cs typeface="メイリオ"/>
              </a:rPr>
              <a:t>FY2022</a:t>
            </a:r>
          </a:p>
          <a:p>
            <a:r>
              <a:rPr lang="ja-JP" altLang="en-US" sz="1400" b="1">
                <a:latin typeface="メイリオ"/>
                <a:ea typeface="メイリオ"/>
                <a:cs typeface="メイリオ"/>
              </a:rPr>
              <a:t>・</a:t>
            </a:r>
            <a:r>
              <a:rPr lang="en-US" altLang="ja-JP" sz="1400" b="1" dirty="0" err="1">
                <a:latin typeface="メイリオ"/>
                <a:ea typeface="メイリオ"/>
                <a:cs typeface="メイリオ"/>
              </a:rPr>
              <a:t>iFLM</a:t>
            </a:r>
            <a:r>
              <a:rPr lang="ja-JP" altLang="en-US" sz="1400" b="1">
                <a:latin typeface="メイリオ"/>
                <a:ea typeface="メイリオ"/>
                <a:cs typeface="メイリオ"/>
              </a:rPr>
              <a:t>導入</a:t>
            </a:r>
            <a:endParaRPr kumimoji="1" lang="ja-JP" altLang="en-US" sz="1400">
              <a:solidFill>
                <a:srgbClr val="FF0000"/>
              </a:solidFill>
            </a:endParaRPr>
          </a:p>
        </p:txBody>
      </p:sp>
      <p:sp>
        <p:nvSpPr>
          <p:cNvPr id="8" name="テキスト ボックス 7">
            <a:extLst>
              <a:ext uri="{FF2B5EF4-FFF2-40B4-BE49-F238E27FC236}">
                <a16:creationId xmlns:a16="http://schemas.microsoft.com/office/drawing/2014/main" id="{3E79EA33-3875-4B17-B168-64E7722DD397}"/>
              </a:ext>
            </a:extLst>
          </p:cNvPr>
          <p:cNvSpPr txBox="1"/>
          <p:nvPr/>
        </p:nvSpPr>
        <p:spPr>
          <a:xfrm>
            <a:off x="3476999" y="1406202"/>
            <a:ext cx="2894638" cy="1384995"/>
          </a:xfrm>
          <a:prstGeom prst="rect">
            <a:avLst/>
          </a:prstGeom>
          <a:noFill/>
        </p:spPr>
        <p:txBody>
          <a:bodyPr wrap="square">
            <a:spAutoFit/>
          </a:bodyPr>
          <a:lstStyle/>
          <a:p>
            <a:r>
              <a:rPr lang="ja-JP" altLang="en-US" sz="1400" b="1">
                <a:latin typeface="Meiryo" panose="020B0604030504040204" pitchFamily="34" charset="-128"/>
                <a:ea typeface="Meiryo" panose="020B0604030504040204" pitchFamily="34" charset="-128"/>
              </a:rPr>
              <a:t>官民研究開発投資拡大プログラム（</a:t>
            </a:r>
            <a:r>
              <a:rPr lang="en" altLang="ja-JP" sz="1400" b="1" dirty="0">
                <a:latin typeface="Meiryo" panose="020B0604030504040204" pitchFamily="34" charset="-128"/>
                <a:ea typeface="Meiryo" panose="020B0604030504040204" pitchFamily="34" charset="-128"/>
              </a:rPr>
              <a:t>PRISM</a:t>
            </a:r>
            <a:r>
              <a:rPr lang="ja-JP" altLang="en" sz="1400" b="1">
                <a:latin typeface="Meiryo" panose="020B0604030504040204" pitchFamily="34" charset="-128"/>
                <a:ea typeface="Meiryo" panose="020B0604030504040204" pitchFamily="34" charset="-128"/>
              </a:rPr>
              <a:t>）</a:t>
            </a:r>
            <a:r>
              <a:rPr lang="ja-JP" altLang="en-US" sz="1400" b="1">
                <a:latin typeface="Meiryo" panose="020B0604030504040204" pitchFamily="34" charset="-128"/>
                <a:ea typeface="Meiryo" panose="020B0604030504040204" pitchFamily="34" charset="-128"/>
              </a:rPr>
              <a:t>バイオ技術領域において、ハイエンド型</a:t>
            </a:r>
            <a:r>
              <a:rPr lang="en-US" altLang="ja-JP" sz="1400" b="1" dirty="0">
                <a:latin typeface="Meiryo" panose="020B0604030504040204" pitchFamily="34" charset="-128"/>
                <a:ea typeface="Meiryo" panose="020B0604030504040204" pitchFamily="34" charset="-128"/>
              </a:rPr>
              <a:t>300</a:t>
            </a:r>
            <a:r>
              <a:rPr lang="en" altLang="ja-JP" sz="1400" b="1" dirty="0">
                <a:latin typeface="Meiryo" panose="020B0604030504040204" pitchFamily="34" charset="-128"/>
                <a:ea typeface="Meiryo" panose="020B0604030504040204" pitchFamily="34" charset="-128"/>
              </a:rPr>
              <a:t>kV</a:t>
            </a:r>
            <a:r>
              <a:rPr lang="ja-JP" altLang="en-US" sz="1400" b="1">
                <a:latin typeface="Meiryo" panose="020B0604030504040204" pitchFamily="34" charset="-128"/>
                <a:ea typeface="Meiryo" panose="020B0604030504040204" pitchFamily="34" charset="-128"/>
              </a:rPr>
              <a:t>クライオ電子顕微鏡</a:t>
            </a:r>
            <a:r>
              <a:rPr lang="en" altLang="ja-JP" sz="1400" b="1" dirty="0" err="1">
                <a:latin typeface="Meiryo" panose="020B0604030504040204" pitchFamily="34" charset="-128"/>
                <a:ea typeface="Meiryo" panose="020B0604030504040204" pitchFamily="34" charset="-128"/>
              </a:rPr>
              <a:t>Krios</a:t>
            </a:r>
            <a:r>
              <a:rPr lang="en" altLang="ja-JP" sz="1400" b="1" dirty="0">
                <a:latin typeface="Meiryo" panose="020B0604030504040204" pitchFamily="34" charset="-128"/>
                <a:ea typeface="Meiryo" panose="020B0604030504040204" pitchFamily="34" charset="-128"/>
              </a:rPr>
              <a:t> G4</a:t>
            </a:r>
            <a:r>
              <a:rPr lang="ja-JP" altLang="en-US" sz="1400" b="1">
                <a:latin typeface="Meiryo" panose="020B0604030504040204" pitchFamily="34" charset="-128"/>
                <a:ea typeface="Meiryo" panose="020B0604030504040204" pitchFamily="34" charset="-128"/>
              </a:rPr>
              <a:t>の整備と共用を行い、民間研究開発投資を促す。</a:t>
            </a:r>
          </a:p>
        </p:txBody>
      </p:sp>
      <p:sp>
        <p:nvSpPr>
          <p:cNvPr id="9" name="テキスト ボックス 8">
            <a:extLst>
              <a:ext uri="{FF2B5EF4-FFF2-40B4-BE49-F238E27FC236}">
                <a16:creationId xmlns:a16="http://schemas.microsoft.com/office/drawing/2014/main" id="{D6F6E070-6A56-275F-F207-F24BF1244BBD}"/>
              </a:ext>
            </a:extLst>
          </p:cNvPr>
          <p:cNvSpPr txBox="1"/>
          <p:nvPr/>
        </p:nvSpPr>
        <p:spPr>
          <a:xfrm>
            <a:off x="6529680" y="1406202"/>
            <a:ext cx="2894638" cy="2031325"/>
          </a:xfrm>
          <a:prstGeom prst="rect">
            <a:avLst/>
          </a:prstGeom>
          <a:noFill/>
        </p:spPr>
        <p:txBody>
          <a:bodyPr wrap="square">
            <a:spAutoFit/>
          </a:bodyPr>
          <a:lstStyle/>
          <a:p>
            <a:r>
              <a:rPr lang="ja-JP" altLang="en-US" sz="1400" b="1">
                <a:latin typeface="Meiryo" panose="020B0604030504040204" pitchFamily="34" charset="-128"/>
                <a:ea typeface="Meiryo" panose="020B0604030504040204" pitchFamily="34" charset="-128"/>
              </a:rPr>
              <a:t>クライオ電子顕微鏡維持管理・</a:t>
            </a:r>
            <a:endParaRPr lang="en-US" altLang="ja-JP" sz="1400" b="1" dirty="0">
              <a:latin typeface="Meiryo" panose="020B0604030504040204" pitchFamily="34" charset="-128"/>
              <a:ea typeface="Meiryo" panose="020B0604030504040204" pitchFamily="34" charset="-128"/>
            </a:endParaRPr>
          </a:p>
          <a:p>
            <a:r>
              <a:rPr lang="ja-JP" altLang="en-US" sz="1400" b="1">
                <a:latin typeface="Meiryo" panose="020B0604030504040204" pitchFamily="34" charset="-128"/>
                <a:ea typeface="Meiryo" panose="020B0604030504040204" pitchFamily="34" charset="-128"/>
              </a:rPr>
              <a:t>共用促進チーム</a:t>
            </a:r>
            <a:endParaRPr lang="en-US" altLang="ja-JP" sz="1400" b="1" dirty="0">
              <a:latin typeface="Meiryo" panose="020B0604030504040204" pitchFamily="34" charset="-128"/>
              <a:ea typeface="Meiryo" panose="020B0604030504040204" pitchFamily="34" charset="-128"/>
            </a:endParaRPr>
          </a:p>
          <a:p>
            <a:endParaRPr lang="en-US" altLang="ja-JP" sz="1400" b="1" dirty="0">
              <a:latin typeface="Meiryo" panose="020B0604030504040204" pitchFamily="34" charset="-128"/>
              <a:ea typeface="Meiryo" panose="020B0604030504040204" pitchFamily="34" charset="-128"/>
            </a:endParaRPr>
          </a:p>
          <a:p>
            <a:r>
              <a:rPr lang="ja-JP" altLang="en-US" sz="1400" b="1">
                <a:latin typeface="Meiryo" panose="020B0604030504040204" pitchFamily="34" charset="-128"/>
                <a:ea typeface="Meiryo" panose="020B0604030504040204" pitchFamily="34" charset="-128"/>
              </a:rPr>
              <a:t>チームリーダー</a:t>
            </a:r>
            <a:endParaRPr lang="en-US" altLang="ja-JP" sz="1400" b="1" dirty="0">
              <a:latin typeface="Meiryo" panose="020B0604030504040204" pitchFamily="34" charset="-128"/>
              <a:ea typeface="Meiryo" panose="020B0604030504040204" pitchFamily="34" charset="-128"/>
            </a:endParaRPr>
          </a:p>
          <a:p>
            <a:r>
              <a:rPr lang="ja-JP" altLang="en-US" sz="1400" b="1">
                <a:latin typeface="Meiryo" panose="020B0604030504040204" pitchFamily="34" charset="-128"/>
                <a:ea typeface="Meiryo" panose="020B0604030504040204" pitchFamily="34" charset="-128"/>
              </a:rPr>
              <a:t>・関根　俊一</a:t>
            </a:r>
            <a:endParaRPr lang="en-US" altLang="ja-JP" sz="1400" b="1" dirty="0">
              <a:latin typeface="Meiryo" panose="020B0604030504040204" pitchFamily="34" charset="-128"/>
              <a:ea typeface="Meiryo" panose="020B0604030504040204" pitchFamily="34" charset="-128"/>
            </a:endParaRPr>
          </a:p>
          <a:p>
            <a:r>
              <a:rPr lang="ja-JP" altLang="en-US" sz="1400" b="1">
                <a:latin typeface="Meiryo" panose="020B0604030504040204" pitchFamily="34" charset="-128"/>
                <a:ea typeface="Meiryo" panose="020B0604030504040204" pitchFamily="34" charset="-128"/>
              </a:rPr>
              <a:t>所属員　</a:t>
            </a:r>
            <a:endParaRPr lang="en-US" altLang="ja-JP" sz="1400" b="1" dirty="0">
              <a:latin typeface="Meiryo" panose="020B0604030504040204" pitchFamily="34" charset="-128"/>
              <a:ea typeface="Meiryo" panose="020B0604030504040204" pitchFamily="34" charset="-128"/>
            </a:endParaRPr>
          </a:p>
          <a:p>
            <a:r>
              <a:rPr lang="ja-JP" altLang="en-US" sz="1400" b="1">
                <a:latin typeface="Meiryo" panose="020B0604030504040204" pitchFamily="34" charset="-128"/>
                <a:ea typeface="Meiryo" panose="020B0604030504040204" pitchFamily="34" charset="-128"/>
              </a:rPr>
              <a:t>・関根研、白水研、伊藤研の</a:t>
            </a:r>
            <a:endParaRPr lang="en-US" altLang="ja-JP" sz="1400" b="1" dirty="0">
              <a:latin typeface="Meiryo" panose="020B0604030504040204" pitchFamily="34" charset="-128"/>
              <a:ea typeface="Meiryo" panose="020B0604030504040204" pitchFamily="34" charset="-128"/>
            </a:endParaRPr>
          </a:p>
          <a:p>
            <a:r>
              <a:rPr lang="ja-JP" altLang="en-US" sz="1400" b="1">
                <a:latin typeface="Meiryo" panose="020B0604030504040204" pitchFamily="34" charset="-128"/>
                <a:ea typeface="Meiryo" panose="020B0604030504040204" pitchFamily="34" charset="-128"/>
              </a:rPr>
              <a:t>　適切な人材が兼務（専属なし）</a:t>
            </a:r>
            <a:endParaRPr lang="en-US" altLang="ja-JP" sz="1400" b="1" dirty="0">
              <a:latin typeface="Meiryo" panose="020B0604030504040204" pitchFamily="34" charset="-128"/>
              <a:ea typeface="Meiryo" panose="020B0604030504040204" pitchFamily="34" charset="-128"/>
            </a:endParaRPr>
          </a:p>
          <a:p>
            <a:endParaRPr lang="en-US" altLang="ja-JP" sz="1400" b="1" dirty="0">
              <a:latin typeface="Meiryo" panose="020B0604030504040204" pitchFamily="34" charset="-128"/>
              <a:ea typeface="Meiryo" panose="020B0604030504040204" pitchFamily="34" charset="-128"/>
            </a:endParaRPr>
          </a:p>
        </p:txBody>
      </p:sp>
      <p:graphicFrame>
        <p:nvGraphicFramePr>
          <p:cNvPr id="10" name="表 9">
            <a:extLst>
              <a:ext uri="{FF2B5EF4-FFF2-40B4-BE49-F238E27FC236}">
                <a16:creationId xmlns:a16="http://schemas.microsoft.com/office/drawing/2014/main" id="{6B53DB80-E832-5E76-BAC4-E53EC4F1AB1C}"/>
              </a:ext>
            </a:extLst>
          </p:cNvPr>
          <p:cNvGraphicFramePr>
            <a:graphicFrameLocks noGrp="1"/>
          </p:cNvGraphicFramePr>
          <p:nvPr>
            <p:extLst>
              <p:ext uri="{D42A27DB-BD31-4B8C-83A1-F6EECF244321}">
                <p14:modId xmlns:p14="http://schemas.microsoft.com/office/powerpoint/2010/main" val="194154421"/>
              </p:ext>
            </p:extLst>
          </p:nvPr>
        </p:nvGraphicFramePr>
        <p:xfrm>
          <a:off x="6467501" y="4403367"/>
          <a:ext cx="2894639" cy="1360805"/>
        </p:xfrm>
        <a:graphic>
          <a:graphicData uri="http://schemas.openxmlformats.org/drawingml/2006/table">
            <a:tbl>
              <a:tblPr>
                <a:tableStyleId>{073A0DAA-6AF3-43AB-8588-CEC1D06C72B9}</a:tableStyleId>
              </a:tblPr>
              <a:tblGrid>
                <a:gridCol w="852510">
                  <a:extLst>
                    <a:ext uri="{9D8B030D-6E8A-4147-A177-3AD203B41FA5}">
                      <a16:colId xmlns:a16="http://schemas.microsoft.com/office/drawing/2014/main" val="1456104112"/>
                    </a:ext>
                  </a:extLst>
                </a:gridCol>
                <a:gridCol w="476461">
                  <a:extLst>
                    <a:ext uri="{9D8B030D-6E8A-4147-A177-3AD203B41FA5}">
                      <a16:colId xmlns:a16="http://schemas.microsoft.com/office/drawing/2014/main" val="3767836970"/>
                    </a:ext>
                  </a:extLst>
                </a:gridCol>
                <a:gridCol w="791080">
                  <a:extLst>
                    <a:ext uri="{9D8B030D-6E8A-4147-A177-3AD203B41FA5}">
                      <a16:colId xmlns:a16="http://schemas.microsoft.com/office/drawing/2014/main" val="3281283693"/>
                    </a:ext>
                  </a:extLst>
                </a:gridCol>
                <a:gridCol w="774588">
                  <a:extLst>
                    <a:ext uri="{9D8B030D-6E8A-4147-A177-3AD203B41FA5}">
                      <a16:colId xmlns:a16="http://schemas.microsoft.com/office/drawing/2014/main" val="434103511"/>
                    </a:ext>
                  </a:extLst>
                </a:gridCol>
              </a:tblGrid>
              <a:tr h="254000">
                <a:tc>
                  <a:txBody>
                    <a:bodyPr/>
                    <a:lstStyle/>
                    <a:p>
                      <a:pPr algn="l" fontAlgn="ctr"/>
                      <a:r>
                        <a:rPr lang="ja-JP" altLang="en-US" sz="1100" u="none" strike="noStrike">
                          <a:effectLst/>
                        </a:rPr>
                        <a:t>メニュー</a:t>
                      </a:r>
                      <a:endParaRPr lang="ja-JP" altLang="en-US"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ctr" fontAlgn="ctr"/>
                      <a:r>
                        <a:rPr lang="ja-JP" altLang="en-US" sz="1100" u="none" strike="noStrike">
                          <a:effectLst/>
                        </a:rPr>
                        <a:t>単位</a:t>
                      </a:r>
                      <a:endParaRPr lang="ja-JP" altLang="en-US"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ctr" fontAlgn="ctr"/>
                      <a:r>
                        <a:rPr lang="ja-JP" altLang="en-US" sz="1100" u="none" strike="noStrike">
                          <a:effectLst/>
                        </a:rPr>
                        <a:t>成果</a:t>
                      </a:r>
                      <a:endParaRPr lang="en-US" altLang="ja-JP" sz="1100" u="none" strike="noStrike" dirty="0">
                        <a:effectLst/>
                      </a:endParaRPr>
                    </a:p>
                    <a:p>
                      <a:pPr algn="ctr" fontAlgn="ctr"/>
                      <a:r>
                        <a:rPr lang="ja-JP" altLang="en-US" sz="1100" u="none" strike="noStrike">
                          <a:effectLst/>
                        </a:rPr>
                        <a:t>占有</a:t>
                      </a:r>
                      <a:endParaRPr lang="ja-JP" altLang="en-US"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ctr" fontAlgn="ctr"/>
                      <a:r>
                        <a:rPr lang="ja-JP" altLang="en-US" sz="1100" u="none" strike="noStrike">
                          <a:effectLst/>
                        </a:rPr>
                        <a:t>成果</a:t>
                      </a:r>
                      <a:endParaRPr lang="en-US" altLang="ja-JP" sz="1100" u="none" strike="noStrike" dirty="0">
                        <a:effectLst/>
                      </a:endParaRPr>
                    </a:p>
                    <a:p>
                      <a:pPr algn="ctr" fontAlgn="ctr"/>
                      <a:r>
                        <a:rPr lang="ja-JP" altLang="en-US" sz="1100" u="none" strike="noStrike">
                          <a:effectLst/>
                        </a:rPr>
                        <a:t>非占有</a:t>
                      </a:r>
                      <a:endParaRPr lang="ja-JP" altLang="en-US"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extLst>
                  <a:ext uri="{0D108BD9-81ED-4DB2-BD59-A6C34878D82A}">
                    <a16:rowId xmlns:a16="http://schemas.microsoft.com/office/drawing/2014/main" val="3854577982"/>
                  </a:ext>
                </a:extLst>
              </a:tr>
              <a:tr h="254000">
                <a:tc>
                  <a:txBody>
                    <a:bodyPr/>
                    <a:lstStyle/>
                    <a:p>
                      <a:pPr algn="l" fontAlgn="ctr"/>
                      <a:r>
                        <a:rPr lang="en" sz="1100" u="none" strike="noStrike" dirty="0" err="1">
                          <a:effectLst/>
                        </a:rPr>
                        <a:t>Krios</a:t>
                      </a:r>
                      <a:r>
                        <a:rPr lang="en" sz="1100" u="none" strike="noStrike" dirty="0">
                          <a:effectLst/>
                        </a:rPr>
                        <a:t> G4　※</a:t>
                      </a:r>
                      <a:endParaRPr lang="en" sz="1100" b="0" i="0" u="none" strike="noStrike" dirty="0">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ctr" fontAlgn="ctr"/>
                      <a:r>
                        <a:rPr lang="ja-JP" altLang="en-US" sz="1100" u="none" strike="noStrike">
                          <a:effectLst/>
                        </a:rPr>
                        <a:t>１日</a:t>
                      </a:r>
                      <a:endParaRPr lang="ja-JP" altLang="en-US"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r" fontAlgn="ctr"/>
                      <a:r>
                        <a:rPr lang="en-US" altLang="ja-JP" sz="1100" u="none" strike="noStrike" dirty="0">
                          <a:effectLst/>
                        </a:rPr>
                        <a:t>¥488,400</a:t>
                      </a:r>
                      <a:endParaRPr lang="en-US" altLang="ja-JP" sz="1100" b="0" i="0" u="none" strike="noStrike" dirty="0">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r" fontAlgn="ctr"/>
                      <a:r>
                        <a:rPr lang="en-US" altLang="ja-JP" sz="1100" u="none" strike="noStrike" dirty="0">
                          <a:effectLst/>
                        </a:rPr>
                        <a:t>¥341,000</a:t>
                      </a:r>
                      <a:endParaRPr lang="en-US" altLang="ja-JP" sz="1100" b="0" i="0" u="none" strike="noStrike" dirty="0">
                        <a:solidFill>
                          <a:srgbClr val="000000"/>
                        </a:solidFill>
                        <a:effectLst/>
                        <a:latin typeface="Meiryo" panose="020B0604030504040204" pitchFamily="34" charset="-128"/>
                        <a:ea typeface="Meiryo" panose="020B0604030504040204" pitchFamily="34" charset="-128"/>
                      </a:endParaRPr>
                    </a:p>
                  </a:txBody>
                  <a:tcPr marL="9525" marR="9525" marT="9525" marB="0" anchor="ctr"/>
                </a:tc>
                <a:extLst>
                  <a:ext uri="{0D108BD9-81ED-4DB2-BD59-A6C34878D82A}">
                    <a16:rowId xmlns:a16="http://schemas.microsoft.com/office/drawing/2014/main" val="2590245790"/>
                  </a:ext>
                </a:extLst>
              </a:tr>
              <a:tr h="254000">
                <a:tc>
                  <a:txBody>
                    <a:bodyPr/>
                    <a:lstStyle/>
                    <a:p>
                      <a:pPr algn="l" fontAlgn="ctr"/>
                      <a:r>
                        <a:rPr lang="en" sz="1100" u="none" strike="noStrike">
                          <a:effectLst/>
                        </a:rPr>
                        <a:t>Arctica　※</a:t>
                      </a:r>
                      <a:endParaRPr lang="en"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ctr" fontAlgn="ctr"/>
                      <a:r>
                        <a:rPr lang="ja-JP" altLang="en-US" sz="1100" u="none" strike="noStrike">
                          <a:effectLst/>
                        </a:rPr>
                        <a:t>１日</a:t>
                      </a:r>
                      <a:endParaRPr lang="ja-JP" altLang="en-US"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r" fontAlgn="ctr"/>
                      <a:r>
                        <a:rPr lang="en-US" altLang="ja-JP" sz="1100" u="none" strike="noStrike" dirty="0">
                          <a:effectLst/>
                        </a:rPr>
                        <a:t>¥106,700</a:t>
                      </a:r>
                      <a:endParaRPr lang="en-US" altLang="ja-JP" sz="1100" b="0" i="0" u="none" strike="noStrike" dirty="0">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r" fontAlgn="ctr"/>
                      <a:r>
                        <a:rPr lang="en-US" altLang="ja-JP" sz="1100" u="none" strike="noStrike">
                          <a:effectLst/>
                        </a:rPr>
                        <a:t>¥51,700</a:t>
                      </a:r>
                      <a:endParaRPr lang="en-US" altLang="ja-JP"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extLst>
                  <a:ext uri="{0D108BD9-81ED-4DB2-BD59-A6C34878D82A}">
                    <a16:rowId xmlns:a16="http://schemas.microsoft.com/office/drawing/2014/main" val="1832435358"/>
                  </a:ext>
                </a:extLst>
              </a:tr>
              <a:tr h="254000">
                <a:tc>
                  <a:txBody>
                    <a:bodyPr/>
                    <a:lstStyle/>
                    <a:p>
                      <a:pPr algn="l" fontAlgn="ctr"/>
                      <a:r>
                        <a:rPr lang="en" sz="1100" u="none" strike="noStrike">
                          <a:effectLst/>
                        </a:rPr>
                        <a:t>TF20</a:t>
                      </a:r>
                      <a:endParaRPr lang="en"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ctr" fontAlgn="ctr"/>
                      <a:r>
                        <a:rPr lang="ja-JP" altLang="en-US" sz="1100" u="none" strike="noStrike">
                          <a:effectLst/>
                        </a:rPr>
                        <a:t>半日</a:t>
                      </a:r>
                      <a:endParaRPr lang="ja-JP" altLang="en-US"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r" fontAlgn="ctr"/>
                      <a:r>
                        <a:rPr lang="en-US" altLang="ja-JP" sz="1100" u="none" strike="noStrike" dirty="0">
                          <a:effectLst/>
                        </a:rPr>
                        <a:t>¥66,000</a:t>
                      </a:r>
                      <a:endParaRPr lang="en-US" altLang="ja-JP" sz="1100" b="0" i="0" u="none" strike="noStrike" dirty="0">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r" fontAlgn="ctr"/>
                      <a:r>
                        <a:rPr lang="en-US" altLang="ja-JP" sz="1100" u="none" strike="noStrike">
                          <a:effectLst/>
                        </a:rPr>
                        <a:t>¥66,000</a:t>
                      </a:r>
                      <a:endParaRPr lang="en-US" altLang="ja-JP"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extLst>
                  <a:ext uri="{0D108BD9-81ED-4DB2-BD59-A6C34878D82A}">
                    <a16:rowId xmlns:a16="http://schemas.microsoft.com/office/drawing/2014/main" val="1969115161"/>
                  </a:ext>
                </a:extLst>
              </a:tr>
              <a:tr h="254000">
                <a:tc>
                  <a:txBody>
                    <a:bodyPr/>
                    <a:lstStyle/>
                    <a:p>
                      <a:pPr algn="l" fontAlgn="ctr"/>
                      <a:r>
                        <a:rPr lang="en" sz="1100" u="none" strike="noStrike">
                          <a:effectLst/>
                        </a:rPr>
                        <a:t>Aquilos2</a:t>
                      </a:r>
                      <a:endParaRPr lang="en"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ctr" fontAlgn="ctr"/>
                      <a:r>
                        <a:rPr lang="ja-JP" altLang="en-US" sz="1100" u="none" strike="noStrike">
                          <a:effectLst/>
                        </a:rPr>
                        <a:t>１日</a:t>
                      </a:r>
                      <a:endParaRPr lang="ja-JP" altLang="en-US"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r" fontAlgn="ctr"/>
                      <a:r>
                        <a:rPr lang="en-US" altLang="ja-JP" sz="1100" u="none" strike="noStrike">
                          <a:effectLst/>
                        </a:rPr>
                        <a:t>¥213,400</a:t>
                      </a:r>
                      <a:endParaRPr lang="en-US" altLang="ja-JP" sz="1100" b="0" i="0" u="none" strike="noStrike">
                        <a:solidFill>
                          <a:srgbClr val="000000"/>
                        </a:solidFill>
                        <a:effectLst/>
                        <a:latin typeface="Meiryo" panose="020B0604030504040204" pitchFamily="34" charset="-128"/>
                        <a:ea typeface="Meiryo" panose="020B0604030504040204" pitchFamily="34" charset="-128"/>
                      </a:endParaRPr>
                    </a:p>
                  </a:txBody>
                  <a:tcPr marL="9525" marR="9525" marT="9525" marB="0" anchor="ctr"/>
                </a:tc>
                <a:tc>
                  <a:txBody>
                    <a:bodyPr/>
                    <a:lstStyle/>
                    <a:p>
                      <a:pPr algn="r" fontAlgn="ctr"/>
                      <a:r>
                        <a:rPr lang="en-US" altLang="ja-JP" sz="1100" u="none" strike="noStrike" dirty="0">
                          <a:effectLst/>
                        </a:rPr>
                        <a:t>¥148,500</a:t>
                      </a:r>
                      <a:endParaRPr lang="en-US" altLang="ja-JP" sz="1100" b="0" i="0" u="none" strike="noStrike" dirty="0">
                        <a:solidFill>
                          <a:srgbClr val="000000"/>
                        </a:solidFill>
                        <a:effectLst/>
                        <a:latin typeface="Meiryo" panose="020B0604030504040204" pitchFamily="34" charset="-128"/>
                        <a:ea typeface="Meiryo" panose="020B0604030504040204" pitchFamily="34" charset="-128"/>
                      </a:endParaRPr>
                    </a:p>
                  </a:txBody>
                  <a:tcPr marL="9525" marR="9525" marT="9525" marB="0" anchor="ctr"/>
                </a:tc>
                <a:extLst>
                  <a:ext uri="{0D108BD9-81ED-4DB2-BD59-A6C34878D82A}">
                    <a16:rowId xmlns:a16="http://schemas.microsoft.com/office/drawing/2014/main" val="1674795545"/>
                  </a:ext>
                </a:extLst>
              </a:tr>
            </a:tbl>
          </a:graphicData>
        </a:graphic>
      </p:graphicFrame>
      <p:sp>
        <p:nvSpPr>
          <p:cNvPr id="11" name="テキスト ボックス 10">
            <a:extLst>
              <a:ext uri="{FF2B5EF4-FFF2-40B4-BE49-F238E27FC236}">
                <a16:creationId xmlns:a16="http://schemas.microsoft.com/office/drawing/2014/main" id="{2F3FA93B-2FB6-52CC-2ABF-4920CF877AE7}"/>
              </a:ext>
            </a:extLst>
          </p:cNvPr>
          <p:cNvSpPr txBox="1"/>
          <p:nvPr/>
        </p:nvSpPr>
        <p:spPr>
          <a:xfrm>
            <a:off x="6633687" y="5793470"/>
            <a:ext cx="2877711" cy="246221"/>
          </a:xfrm>
          <a:prstGeom prst="rect">
            <a:avLst/>
          </a:prstGeom>
          <a:noFill/>
        </p:spPr>
        <p:txBody>
          <a:bodyPr wrap="none" rtlCol="0">
            <a:spAutoFit/>
          </a:bodyPr>
          <a:lstStyle/>
          <a:p>
            <a:r>
              <a:rPr lang="en" altLang="ja-JP" sz="1000" u="none" strike="noStrike" dirty="0">
                <a:effectLst/>
                <a:latin typeface="Meiryo" panose="020B0604030504040204" pitchFamily="34" charset="-128"/>
                <a:ea typeface="Meiryo" panose="020B0604030504040204" pitchFamily="34" charset="-128"/>
              </a:rPr>
              <a:t>※</a:t>
            </a:r>
            <a:r>
              <a:rPr lang="ja-JP" altLang="en-US" sz="1000" u="none" strike="noStrike">
                <a:effectLst/>
                <a:latin typeface="Meiryo" panose="020B0604030504040204" pitchFamily="34" charset="-128"/>
                <a:ea typeface="Meiryo" panose="020B0604030504040204" pitchFamily="34" charset="-128"/>
              </a:rPr>
              <a:t>グリッド作製</a:t>
            </a:r>
            <a:r>
              <a:rPr lang="ja-JP" altLang="en-US" sz="1000" dirty="0">
                <a:latin typeface="Meiryo" panose="020B0604030504040204" pitchFamily="34" charset="-128"/>
                <a:ea typeface="Meiryo" panose="020B0604030504040204" pitchFamily="34" charset="-128"/>
              </a:rPr>
              <a:t>　</a:t>
            </a:r>
            <a:r>
              <a:rPr lang="ja-JP" altLang="en-US" sz="1000" u="none" strike="noStrike">
                <a:effectLst/>
                <a:latin typeface="Meiryo" panose="020B0604030504040204" pitchFamily="34" charset="-128"/>
                <a:ea typeface="Meiryo" panose="020B0604030504040204" pitchFamily="34" charset="-128"/>
              </a:rPr>
              <a:t>オートグリッド作製は別料金</a:t>
            </a:r>
            <a:endParaRPr kumimoji="1" lang="ja-JP" altLang="en-US" sz="1000">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E57D09B-3732-D3A4-5CA2-1CCE11E4919D}"/>
              </a:ext>
            </a:extLst>
          </p:cNvPr>
          <p:cNvSpPr txBox="1"/>
          <p:nvPr/>
        </p:nvSpPr>
        <p:spPr>
          <a:xfrm>
            <a:off x="6633687" y="6362288"/>
            <a:ext cx="2364750" cy="246221"/>
          </a:xfrm>
          <a:prstGeom prst="rect">
            <a:avLst/>
          </a:prstGeom>
          <a:noFill/>
        </p:spPr>
        <p:txBody>
          <a:bodyPr wrap="none" rtlCol="0">
            <a:spAutoFit/>
          </a:bodyPr>
          <a:lstStyle/>
          <a:p>
            <a:r>
              <a:rPr lang="ja-JP" altLang="en-US" sz="1000" b="1">
                <a:latin typeface="Meiryo" panose="020B0604030504040204" pitchFamily="34" charset="-128"/>
                <a:ea typeface="Meiryo" panose="020B0604030504040204" pitchFamily="34" charset="-128"/>
              </a:rPr>
              <a:t>＃関根、白水、伊藤研以外の所内利用</a:t>
            </a:r>
            <a:endParaRPr kumimoji="1" lang="ja-JP" altLang="en-US" sz="1000" b="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61623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dissolve">
                                      <p:cBhvr>
                                        <p:cTn id="10" dur="500"/>
                                        <p:tgtEl>
                                          <p:spTgt spid="5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dissolve">
                                      <p:cBhvr>
                                        <p:cTn id="13" dur="500"/>
                                        <p:tgtEl>
                                          <p:spTgt spid="7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dissolve">
                                      <p:cBhvr>
                                        <p:cTn id="16" dur="500"/>
                                        <p:tgtEl>
                                          <p:spTgt spid="8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dissolve">
                                      <p:cBhvr>
                                        <p:cTn id="19" dur="500"/>
                                        <p:tgtEl>
                                          <p:spTgt spid="84"/>
                                        </p:tgtEl>
                                      </p:cBhvr>
                                    </p:animEffect>
                                  </p:childTnLst>
                                </p:cTn>
                              </p:par>
                              <p:par>
                                <p:cTn id="20" presetID="9"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72"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角丸四角形 53"/>
          <p:cNvSpPr/>
          <p:nvPr/>
        </p:nvSpPr>
        <p:spPr>
          <a:xfrm>
            <a:off x="664021" y="4215323"/>
            <a:ext cx="4320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5085622" y="4215323"/>
            <a:ext cx="4320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671261" y="1410644"/>
            <a:ext cx="4320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角丸四角形 83"/>
          <p:cNvSpPr/>
          <p:nvPr/>
        </p:nvSpPr>
        <p:spPr>
          <a:xfrm>
            <a:off x="5085622" y="1414971"/>
            <a:ext cx="4320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5445622" y="1214258"/>
            <a:ext cx="360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年間マシンタイム配分</a:t>
            </a:r>
            <a:endParaRPr lang="ja-JP" altLang="en-US" sz="2200" b="1" dirty="0">
              <a:latin typeface="メイリオ"/>
              <a:ea typeface="メイリオ"/>
              <a:cs typeface="メイリオ"/>
            </a:endParaRPr>
          </a:p>
        </p:txBody>
      </p:sp>
      <p:sp>
        <p:nvSpPr>
          <p:cNvPr id="87" name="正方形/長方形 86"/>
          <p:cNvSpPr/>
          <p:nvPr/>
        </p:nvSpPr>
        <p:spPr>
          <a:xfrm>
            <a:off x="1031261" y="1214258"/>
            <a:ext cx="3600000" cy="430887"/>
          </a:xfrm>
          <a:prstGeom prst="rect">
            <a:avLst/>
          </a:prstGeom>
          <a:solidFill>
            <a:schemeClr val="bg1"/>
          </a:solidFill>
        </p:spPr>
        <p:txBody>
          <a:bodyPr wrap="square">
            <a:spAutoFit/>
          </a:bodyPr>
          <a:lstStyle/>
          <a:p>
            <a:pPr algn="ctr"/>
            <a:r>
              <a:rPr lang="en-US" altLang="ja-JP" sz="2200" b="1" dirty="0">
                <a:latin typeface="メイリオ"/>
                <a:ea typeface="メイリオ"/>
                <a:cs typeface="メイリオ"/>
              </a:rPr>
              <a:t>1</a:t>
            </a:r>
            <a:r>
              <a:rPr lang="ja-JP" altLang="en-US" sz="2200" b="1">
                <a:latin typeface="メイリオ"/>
                <a:ea typeface="メイリオ"/>
                <a:cs typeface="メイリオ"/>
              </a:rPr>
              <a:t>日</a:t>
            </a:r>
            <a:r>
              <a:rPr lang="en-US" altLang="ja-JP" sz="2200" b="1" dirty="0">
                <a:latin typeface="メイリオ"/>
                <a:ea typeface="メイリオ"/>
                <a:cs typeface="メイリオ"/>
              </a:rPr>
              <a:t> or 1</a:t>
            </a:r>
            <a:r>
              <a:rPr lang="ja-JP" altLang="en-US" sz="2200" b="1">
                <a:latin typeface="メイリオ"/>
                <a:ea typeface="メイリオ"/>
                <a:cs typeface="メイリオ"/>
              </a:rPr>
              <a:t>週間の流れ</a:t>
            </a:r>
            <a:endParaRPr lang="ja-JP" altLang="en-US" sz="2200" b="1" dirty="0">
              <a:latin typeface="メイリオ"/>
              <a:ea typeface="メイリオ"/>
              <a:cs typeface="メイリオ"/>
            </a:endParaRPr>
          </a:p>
        </p:txBody>
      </p:sp>
      <p:sp>
        <p:nvSpPr>
          <p:cNvPr id="88" name="正方形/長方形 87"/>
          <p:cNvSpPr/>
          <p:nvPr/>
        </p:nvSpPr>
        <p:spPr>
          <a:xfrm>
            <a:off x="1744021" y="4030098"/>
            <a:ext cx="216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利用グループ数</a:t>
            </a:r>
            <a:endParaRPr lang="ja-JP" altLang="en-US" sz="2200" b="1" dirty="0">
              <a:latin typeface="メイリオ"/>
              <a:ea typeface="メイリオ"/>
              <a:cs typeface="メイリオ"/>
            </a:endParaRPr>
          </a:p>
        </p:txBody>
      </p:sp>
      <p:graphicFrame>
        <p:nvGraphicFramePr>
          <p:cNvPr id="3" name="表 2"/>
          <p:cNvGraphicFramePr>
            <a:graphicFrameLocks noGrp="1"/>
          </p:cNvGraphicFramePr>
          <p:nvPr>
            <p:extLst>
              <p:ext uri="{D42A27DB-BD31-4B8C-83A1-F6EECF244321}">
                <p14:modId xmlns:p14="http://schemas.microsoft.com/office/powerpoint/2010/main" val="850145456"/>
              </p:ext>
            </p:extLst>
          </p:nvPr>
        </p:nvGraphicFramePr>
        <p:xfrm>
          <a:off x="756319" y="4646210"/>
          <a:ext cx="4135403" cy="897424"/>
        </p:xfrm>
        <a:graphic>
          <a:graphicData uri="http://schemas.openxmlformats.org/drawingml/2006/table">
            <a:tbl>
              <a:tblPr firstRow="1" bandRow="1">
                <a:tableStyleId>{1E171933-4619-4E11-9A3F-F7608DF75F80}</a:tableStyleId>
              </a:tblPr>
              <a:tblGrid>
                <a:gridCol w="1409137">
                  <a:extLst>
                    <a:ext uri="{9D8B030D-6E8A-4147-A177-3AD203B41FA5}">
                      <a16:colId xmlns:a16="http://schemas.microsoft.com/office/drawing/2014/main" val="20000"/>
                    </a:ext>
                  </a:extLst>
                </a:gridCol>
                <a:gridCol w="1521960">
                  <a:extLst>
                    <a:ext uri="{9D8B030D-6E8A-4147-A177-3AD203B41FA5}">
                      <a16:colId xmlns:a16="http://schemas.microsoft.com/office/drawing/2014/main" val="20001"/>
                    </a:ext>
                  </a:extLst>
                </a:gridCol>
                <a:gridCol w="1204306">
                  <a:extLst>
                    <a:ext uri="{9D8B030D-6E8A-4147-A177-3AD203B41FA5}">
                      <a16:colId xmlns:a16="http://schemas.microsoft.com/office/drawing/2014/main" val="20002"/>
                    </a:ext>
                  </a:extLst>
                </a:gridCol>
              </a:tblGrid>
              <a:tr h="448712">
                <a:tc>
                  <a:txBody>
                    <a:bodyPr/>
                    <a:lstStyle/>
                    <a:p>
                      <a:pPr algn="ctr"/>
                      <a:endParaRPr kumimoji="1" lang="ja-JP" altLang="en-US" sz="1600" b="1" dirty="0">
                        <a:solidFill>
                          <a:schemeClr val="tx1"/>
                        </a:solidFill>
                        <a:latin typeface="メイリオ"/>
                        <a:ea typeface="メイリオ"/>
                        <a:cs typeface="メイリオ"/>
                      </a:endParaRPr>
                    </a:p>
                  </a:txBody>
                  <a:tcPr anchor="ctr"/>
                </a:tc>
                <a:tc>
                  <a:txBody>
                    <a:bodyPr/>
                    <a:lstStyle/>
                    <a:p>
                      <a:pPr algn="ctr"/>
                      <a:r>
                        <a:rPr kumimoji="1" lang="ja-JP" altLang="en-US" sz="1600" b="1" dirty="0">
                          <a:solidFill>
                            <a:schemeClr val="tx1"/>
                          </a:solidFill>
                          <a:latin typeface="メイリオ"/>
                          <a:ea typeface="メイリオ"/>
                          <a:cs typeface="メイリオ"/>
                        </a:rPr>
                        <a:t>アカデミア</a:t>
                      </a:r>
                    </a:p>
                  </a:txBody>
                  <a:tcPr anchor="ctr"/>
                </a:tc>
                <a:tc>
                  <a:txBody>
                    <a:bodyPr/>
                    <a:lstStyle/>
                    <a:p>
                      <a:pPr algn="ctr"/>
                      <a:r>
                        <a:rPr kumimoji="1" lang="ja-JP" altLang="en-US" sz="1600" b="1" dirty="0">
                          <a:solidFill>
                            <a:schemeClr val="tx1"/>
                          </a:solidFill>
                          <a:latin typeface="メイリオ"/>
                          <a:ea typeface="メイリオ"/>
                          <a:cs typeface="メイリオ"/>
                        </a:rPr>
                        <a:t>企業</a:t>
                      </a:r>
                    </a:p>
                  </a:txBody>
                  <a:tcPr anchor="ctr"/>
                </a:tc>
                <a:extLst>
                  <a:ext uri="{0D108BD9-81ED-4DB2-BD59-A6C34878D82A}">
                    <a16:rowId xmlns:a16="http://schemas.microsoft.com/office/drawing/2014/main" val="10000"/>
                  </a:ext>
                </a:extLst>
              </a:tr>
              <a:tr h="448712">
                <a:tc>
                  <a:txBody>
                    <a:bodyPr/>
                    <a:lstStyle/>
                    <a:p>
                      <a:pPr algn="ctr"/>
                      <a:r>
                        <a:rPr kumimoji="1" lang="en-US" altLang="ja-JP" sz="1600" b="1" dirty="0">
                          <a:solidFill>
                            <a:schemeClr val="tx1"/>
                          </a:solidFill>
                          <a:latin typeface="メイリオ"/>
                          <a:ea typeface="メイリオ"/>
                          <a:cs typeface="メイリオ"/>
                        </a:rPr>
                        <a:t>2021</a:t>
                      </a:r>
                      <a:r>
                        <a:rPr kumimoji="1" lang="ja-JP" altLang="en-US" sz="1600" b="1">
                          <a:solidFill>
                            <a:schemeClr val="tx1"/>
                          </a:solidFill>
                          <a:latin typeface="メイリオ"/>
                          <a:ea typeface="メイリオ"/>
                          <a:cs typeface="メイリオ"/>
                        </a:rPr>
                        <a:t>年度</a:t>
                      </a:r>
                      <a:endParaRPr kumimoji="1" lang="ja-JP" altLang="en-US" sz="1600" b="1" dirty="0">
                        <a:solidFill>
                          <a:schemeClr val="tx1"/>
                        </a:solidFill>
                        <a:latin typeface="メイリオ"/>
                        <a:ea typeface="メイリオ"/>
                        <a:cs typeface="メイリオ"/>
                      </a:endParaRPr>
                    </a:p>
                  </a:txBody>
                  <a:tcPr anchor="ctr"/>
                </a:tc>
                <a:tc>
                  <a:txBody>
                    <a:bodyPr/>
                    <a:lstStyle/>
                    <a:p>
                      <a:pPr algn="ctr"/>
                      <a:r>
                        <a:rPr kumimoji="1" lang="ja-JP" altLang="en-US" sz="1600" b="1">
                          <a:solidFill>
                            <a:schemeClr val="tx1"/>
                          </a:solidFill>
                          <a:latin typeface="Meiryo" panose="020B0604030504040204" pitchFamily="34" charset="-128"/>
                          <a:ea typeface="Meiryo" panose="020B0604030504040204" pitchFamily="34" charset="-128"/>
                          <a:cs typeface="メイリオ"/>
                        </a:rPr>
                        <a:t>４</a:t>
                      </a:r>
                      <a:r>
                        <a:rPr kumimoji="1" lang="ja-JP" altLang="en-US" sz="1600" b="1">
                          <a:solidFill>
                            <a:schemeClr val="tx1"/>
                          </a:solidFill>
                          <a:latin typeface="メイリオ"/>
                          <a:ea typeface="メイリオ"/>
                          <a:cs typeface="メイリオ"/>
                        </a:rPr>
                        <a:t>グループ</a:t>
                      </a:r>
                      <a:endParaRPr kumimoji="1" lang="ja-JP" altLang="en-US" sz="1600" b="1" dirty="0">
                        <a:solidFill>
                          <a:schemeClr val="tx1"/>
                        </a:solidFill>
                        <a:latin typeface="メイリオ"/>
                        <a:ea typeface="メイリオ"/>
                        <a:cs typeface="メイリオ"/>
                      </a:endParaRPr>
                    </a:p>
                  </a:txBody>
                  <a:tcPr anchor="ctr"/>
                </a:tc>
                <a:tc>
                  <a:txBody>
                    <a:bodyPr/>
                    <a:lstStyle/>
                    <a:p>
                      <a:pPr algn="ctr"/>
                      <a:r>
                        <a:rPr kumimoji="1" lang="ja-JP" altLang="en-US" sz="1600" b="1">
                          <a:solidFill>
                            <a:schemeClr val="tx1"/>
                          </a:solidFill>
                          <a:latin typeface="Meiryo" panose="020B0604030504040204" pitchFamily="34" charset="-128"/>
                          <a:ea typeface="Meiryo" panose="020B0604030504040204" pitchFamily="34" charset="-128"/>
                          <a:cs typeface="メイリオ"/>
                        </a:rPr>
                        <a:t>８</a:t>
                      </a:r>
                      <a:r>
                        <a:rPr kumimoji="1" lang="ja-JP" altLang="en-US" sz="1600" b="1">
                          <a:solidFill>
                            <a:schemeClr val="tx1"/>
                          </a:solidFill>
                          <a:latin typeface="メイリオ"/>
                          <a:ea typeface="メイリオ"/>
                          <a:cs typeface="メイリオ"/>
                        </a:rPr>
                        <a:t>社</a:t>
                      </a:r>
                      <a:endParaRPr kumimoji="1" lang="ja-JP" altLang="en-US" sz="1600" b="1" dirty="0">
                        <a:solidFill>
                          <a:schemeClr val="tx1"/>
                        </a:solidFill>
                        <a:latin typeface="メイリオ"/>
                        <a:ea typeface="メイリオ"/>
                        <a:cs typeface="メイリオ"/>
                      </a:endParaRPr>
                    </a:p>
                  </a:txBody>
                  <a:tcPr anchor="ctr"/>
                </a:tc>
                <a:extLst>
                  <a:ext uri="{0D108BD9-81ED-4DB2-BD59-A6C34878D82A}">
                    <a16:rowId xmlns:a16="http://schemas.microsoft.com/office/drawing/2014/main" val="1576954190"/>
                  </a:ext>
                </a:extLst>
              </a:tr>
            </a:tbl>
          </a:graphicData>
        </a:graphic>
      </p:graphicFrame>
      <p:sp>
        <p:nvSpPr>
          <p:cNvPr id="2" name="スライド番号プレースホルダー 1">
            <a:extLst>
              <a:ext uri="{FF2B5EF4-FFF2-40B4-BE49-F238E27FC236}">
                <a16:creationId xmlns:a16="http://schemas.microsoft.com/office/drawing/2014/main" id="{DBACC7BA-4850-4D42-B33A-EC587406B6F4}"/>
              </a:ext>
            </a:extLst>
          </p:cNvPr>
          <p:cNvSpPr>
            <a:spLocks noGrp="1"/>
          </p:cNvSpPr>
          <p:nvPr>
            <p:ph type="sldNum" sz="quarter" idx="12"/>
          </p:nvPr>
        </p:nvSpPr>
        <p:spPr>
          <a:xfrm>
            <a:off x="6996113" y="6389805"/>
            <a:ext cx="2228850" cy="365125"/>
          </a:xfrm>
        </p:spPr>
        <p:txBody>
          <a:bodyPr/>
          <a:lstStyle/>
          <a:p>
            <a:fld id="{26317FC1-5595-0942-9BD9-527CF0EC310B}" type="slidenum">
              <a:rPr kumimoji="1" lang="ja-JP" altLang="en-US" smtClean="0"/>
              <a:t>4</a:t>
            </a:fld>
            <a:endParaRPr kumimoji="1" lang="ja-JP" altLang="en-US"/>
          </a:p>
        </p:txBody>
      </p:sp>
      <p:sp>
        <p:nvSpPr>
          <p:cNvPr id="22" name="CryoEMネットワーク">
            <a:extLst>
              <a:ext uri="{FF2B5EF4-FFF2-40B4-BE49-F238E27FC236}">
                <a16:creationId xmlns:a16="http://schemas.microsoft.com/office/drawing/2014/main" id="{5F661489-1AD5-1243-9B8E-C43DA901BFAD}"/>
              </a:ext>
            </a:extLst>
          </p:cNvPr>
          <p:cNvSpPr txBox="1">
            <a:spLocks/>
          </p:cNvSpPr>
          <p:nvPr/>
        </p:nvSpPr>
        <p:spPr>
          <a:xfrm>
            <a:off x="0" y="144963"/>
            <a:ext cx="9905999" cy="1039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pPr algn="ctr"/>
            <a:r>
              <a:rPr lang="ja-JP" altLang="en-US" sz="4000" b="1">
                <a:latin typeface="メイリオ"/>
                <a:ea typeface="メイリオ"/>
                <a:cs typeface="メイリオ"/>
              </a:rPr>
              <a:t>稼働状況</a:t>
            </a:r>
            <a:r>
              <a:rPr lang="en-US" altLang="ja-JP" sz="4000" b="1" dirty="0">
                <a:latin typeface="メイリオ"/>
                <a:ea typeface="メイリオ"/>
                <a:cs typeface="メイリオ"/>
              </a:rPr>
              <a:t>【</a:t>
            </a:r>
            <a:r>
              <a:rPr lang="ja-JP" altLang="en-US" sz="4000" b="1">
                <a:latin typeface="メイリオ"/>
                <a:ea typeface="メイリオ"/>
                <a:cs typeface="メイリオ"/>
              </a:rPr>
              <a:t>理研横浜</a:t>
            </a:r>
            <a:r>
              <a:rPr lang="en-US" altLang="ja-JP" sz="4000" b="1" dirty="0">
                <a:latin typeface="メイリオ"/>
                <a:ea typeface="メイリオ"/>
                <a:cs typeface="メイリオ"/>
              </a:rPr>
              <a:t>】</a:t>
            </a:r>
          </a:p>
        </p:txBody>
      </p:sp>
      <p:graphicFrame>
        <p:nvGraphicFramePr>
          <p:cNvPr id="25" name="表 24">
            <a:extLst>
              <a:ext uri="{FF2B5EF4-FFF2-40B4-BE49-F238E27FC236}">
                <a16:creationId xmlns:a16="http://schemas.microsoft.com/office/drawing/2014/main" id="{8443E3C1-0EA0-9C47-8280-7CAEFFDA078D}"/>
              </a:ext>
            </a:extLst>
          </p:cNvPr>
          <p:cNvGraphicFramePr>
            <a:graphicFrameLocks noGrp="1"/>
          </p:cNvGraphicFramePr>
          <p:nvPr>
            <p:extLst>
              <p:ext uri="{D42A27DB-BD31-4B8C-83A1-F6EECF244321}">
                <p14:modId xmlns:p14="http://schemas.microsoft.com/office/powerpoint/2010/main" val="3392541359"/>
              </p:ext>
            </p:extLst>
          </p:nvPr>
        </p:nvGraphicFramePr>
        <p:xfrm>
          <a:off x="5174267" y="1865818"/>
          <a:ext cx="4135405" cy="815340"/>
        </p:xfrm>
        <a:graphic>
          <a:graphicData uri="http://schemas.openxmlformats.org/drawingml/2006/table">
            <a:tbl>
              <a:tblPr firstRow="1" bandRow="1">
                <a:tableStyleId>{10A1B5D5-9B99-4C35-A422-299274C87663}</a:tableStyleId>
              </a:tblPr>
              <a:tblGrid>
                <a:gridCol w="1255931">
                  <a:extLst>
                    <a:ext uri="{9D8B030D-6E8A-4147-A177-3AD203B41FA5}">
                      <a16:colId xmlns:a16="http://schemas.microsoft.com/office/drawing/2014/main" val="20000"/>
                    </a:ext>
                  </a:extLst>
                </a:gridCol>
                <a:gridCol w="1222872">
                  <a:extLst>
                    <a:ext uri="{9D8B030D-6E8A-4147-A177-3AD203B41FA5}">
                      <a16:colId xmlns:a16="http://schemas.microsoft.com/office/drawing/2014/main" val="20001"/>
                    </a:ext>
                  </a:extLst>
                </a:gridCol>
                <a:gridCol w="828301">
                  <a:extLst>
                    <a:ext uri="{9D8B030D-6E8A-4147-A177-3AD203B41FA5}">
                      <a16:colId xmlns:a16="http://schemas.microsoft.com/office/drawing/2014/main" val="142583364"/>
                    </a:ext>
                  </a:extLst>
                </a:gridCol>
                <a:gridCol w="828301">
                  <a:extLst>
                    <a:ext uri="{9D8B030D-6E8A-4147-A177-3AD203B41FA5}">
                      <a16:colId xmlns:a16="http://schemas.microsoft.com/office/drawing/2014/main" val="20002"/>
                    </a:ext>
                  </a:extLst>
                </a:gridCol>
              </a:tblGrid>
              <a:tr h="161592">
                <a:tc>
                  <a:txBody>
                    <a:bodyPr/>
                    <a:lstStyle/>
                    <a:p>
                      <a:pPr algn="ctr"/>
                      <a:r>
                        <a:rPr kumimoji="1" lang="ja-JP" altLang="en-US" sz="1600" b="1">
                          <a:solidFill>
                            <a:schemeClr val="tx1"/>
                          </a:solidFill>
                          <a:latin typeface="Meiryo" panose="020B0604030504040204" pitchFamily="34" charset="-128"/>
                          <a:ea typeface="Meiryo" panose="020B0604030504040204" pitchFamily="34" charset="-128"/>
                        </a:rPr>
                        <a:t>稼働日数</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ja-JP" altLang="en-US" sz="1600" b="1" dirty="0">
                          <a:solidFill>
                            <a:schemeClr val="tx1"/>
                          </a:solidFill>
                          <a:latin typeface="Meiryo" panose="020B0604030504040204" pitchFamily="34" charset="-128"/>
                          <a:ea typeface="Meiryo" panose="020B0604030504040204" pitchFamily="34" charset="-128"/>
                        </a:rPr>
                        <a:t>アカデミア</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ja-JP" altLang="en-US" sz="1600" b="1">
                          <a:solidFill>
                            <a:schemeClr val="tx1"/>
                          </a:solidFill>
                          <a:latin typeface="Meiryo" panose="020B0604030504040204" pitchFamily="34" charset="-128"/>
                          <a:ea typeface="Meiryo" panose="020B0604030504040204" pitchFamily="34" charset="-128"/>
                        </a:rPr>
                        <a:t>企業</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ja-JP" altLang="en-US" sz="1600" b="1">
                          <a:solidFill>
                            <a:schemeClr val="tx1"/>
                          </a:solidFill>
                          <a:latin typeface="Meiryo" panose="020B0604030504040204" pitchFamily="34" charset="-128"/>
                          <a:ea typeface="Meiryo" panose="020B0604030504040204" pitchFamily="34" charset="-128"/>
                        </a:rPr>
                        <a:t>内部</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0"/>
                  </a:ext>
                </a:extLst>
              </a:tr>
              <a:tr h="235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Meiryo" panose="020B0604030504040204" pitchFamily="34" charset="-128"/>
                          <a:ea typeface="Meiryo" panose="020B0604030504040204" pitchFamily="34" charset="-128"/>
                        </a:rPr>
                        <a:t>2021</a:t>
                      </a:r>
                      <a:r>
                        <a:rPr kumimoji="1" lang="ja-JP" altLang="en-US" sz="1050" b="1">
                          <a:solidFill>
                            <a:schemeClr val="tx1"/>
                          </a:solidFill>
                          <a:latin typeface="Meiryo" panose="020B0604030504040204" pitchFamily="34" charset="-128"/>
                          <a:ea typeface="Meiryo" panose="020B0604030504040204" pitchFamily="34" charset="-128"/>
                        </a:rPr>
                        <a:t>年度</a:t>
                      </a:r>
                      <a:endParaRPr kumimoji="1" lang="en-US" altLang="ja-JP" sz="1050" b="1" dirty="0">
                        <a:solidFill>
                          <a:schemeClr val="tx1"/>
                        </a:solidFill>
                        <a:latin typeface="Meiryo" panose="020B0604030504040204" pitchFamily="34" charset="-128"/>
                        <a:ea typeface="Meiryo" panose="020B0604030504040204" pitchFamily="34" charset="-128"/>
                      </a:endParaRPr>
                    </a:p>
                    <a:p>
                      <a:pPr algn="ctr"/>
                      <a:r>
                        <a:rPr kumimoji="1" lang="en-US" altLang="ja-JP" sz="1500" b="1" dirty="0">
                          <a:solidFill>
                            <a:srgbClr val="FF0000"/>
                          </a:solidFill>
                          <a:latin typeface="Meiryo" panose="020B0604030504040204" pitchFamily="34" charset="-128"/>
                          <a:ea typeface="Meiryo" panose="020B0604030504040204" pitchFamily="34" charset="-128"/>
                        </a:rPr>
                        <a:t>41</a:t>
                      </a:r>
                      <a:r>
                        <a:rPr kumimoji="1" lang="ja-JP" altLang="en-US" sz="1500" b="1">
                          <a:solidFill>
                            <a:schemeClr val="tx1"/>
                          </a:solidFill>
                          <a:latin typeface="Meiryo" panose="020B0604030504040204" pitchFamily="34" charset="-128"/>
                          <a:ea typeface="Meiryo" panose="020B0604030504040204" pitchFamily="34" charset="-128"/>
                        </a:rPr>
                        <a:t>日</a:t>
                      </a:r>
                      <a:endParaRPr kumimoji="1" lang="en-US" altLang="ja-JP" sz="1500" b="1" dirty="0">
                        <a:solidFill>
                          <a:schemeClr val="tx1"/>
                        </a:solidFill>
                        <a:latin typeface="Meiryo" panose="020B0604030504040204" pitchFamily="34" charset="-128"/>
                        <a:ea typeface="Meiryo" panose="020B0604030504040204" pitchFamily="34" charset="-128"/>
                      </a:endParaRPr>
                    </a:p>
                  </a:txBody>
                  <a:tcPr anchor="ctr"/>
                </a:tc>
                <a:tc>
                  <a:txBody>
                    <a:bodyPr/>
                    <a:lstStyle/>
                    <a:p>
                      <a:pPr algn="ctr"/>
                      <a:r>
                        <a:rPr kumimoji="1" lang="en-US" altLang="ja-JP" sz="1600" b="1" dirty="0">
                          <a:solidFill>
                            <a:srgbClr val="FF0000"/>
                          </a:solidFill>
                          <a:latin typeface="Meiryo" panose="020B0604030504040204" pitchFamily="34" charset="-128"/>
                          <a:ea typeface="Meiryo" panose="020B0604030504040204" pitchFamily="34" charset="-128"/>
                        </a:rPr>
                        <a:t>34</a:t>
                      </a:r>
                      <a:r>
                        <a:rPr kumimoji="1" lang="en-US" altLang="ja-JP" sz="1600" b="1" dirty="0">
                          <a:solidFill>
                            <a:schemeClr val="tx1"/>
                          </a:solidFill>
                          <a:latin typeface="Meiryo" panose="020B0604030504040204" pitchFamily="34" charset="-128"/>
                          <a:ea typeface="Meiryo" panose="020B0604030504040204" pitchFamily="34" charset="-128"/>
                        </a:rPr>
                        <a:t>%</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600" b="1" dirty="0">
                          <a:solidFill>
                            <a:srgbClr val="FF0000"/>
                          </a:solidFill>
                          <a:latin typeface="Meiryo" panose="020B0604030504040204" pitchFamily="34" charset="-128"/>
                          <a:ea typeface="Meiryo" panose="020B0604030504040204" pitchFamily="34" charset="-128"/>
                        </a:rPr>
                        <a:t>59</a:t>
                      </a:r>
                      <a:r>
                        <a:rPr kumimoji="1" lang="en-US" altLang="ja-JP" sz="1600" b="1" dirty="0">
                          <a:solidFill>
                            <a:schemeClr val="tx1"/>
                          </a:solidFill>
                          <a:latin typeface="Meiryo" panose="020B0604030504040204" pitchFamily="34" charset="-128"/>
                          <a:ea typeface="Meiryo" panose="020B0604030504040204" pitchFamily="34" charset="-128"/>
                        </a:rPr>
                        <a:t>%</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600" b="1" dirty="0">
                          <a:solidFill>
                            <a:srgbClr val="FF0000"/>
                          </a:solidFill>
                          <a:latin typeface="Meiryo" panose="020B0604030504040204" pitchFamily="34" charset="-128"/>
                          <a:ea typeface="Meiryo" panose="020B0604030504040204" pitchFamily="34" charset="-128"/>
                        </a:rPr>
                        <a:t>7</a:t>
                      </a:r>
                      <a:r>
                        <a:rPr kumimoji="1" lang="en-US" altLang="ja-JP" sz="1600" b="1" dirty="0">
                          <a:solidFill>
                            <a:schemeClr val="tx1"/>
                          </a:solidFill>
                          <a:latin typeface="Meiryo" panose="020B0604030504040204" pitchFamily="34" charset="-128"/>
                          <a:ea typeface="Meiryo" panose="020B0604030504040204" pitchFamily="34" charset="-128"/>
                        </a:rPr>
                        <a:t>%</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576954190"/>
                  </a:ext>
                </a:extLst>
              </a:tr>
            </a:tbl>
          </a:graphicData>
        </a:graphic>
      </p:graphicFrame>
      <p:sp>
        <p:nvSpPr>
          <p:cNvPr id="26" name="正方形/長方形 25">
            <a:extLst>
              <a:ext uri="{FF2B5EF4-FFF2-40B4-BE49-F238E27FC236}">
                <a16:creationId xmlns:a16="http://schemas.microsoft.com/office/drawing/2014/main" id="{9FA4BE45-DEEE-8044-8CE6-0A13F26C5AFE}"/>
              </a:ext>
            </a:extLst>
          </p:cNvPr>
          <p:cNvSpPr/>
          <p:nvPr/>
        </p:nvSpPr>
        <p:spPr>
          <a:xfrm>
            <a:off x="6165622" y="4030098"/>
            <a:ext cx="216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その他</a:t>
            </a:r>
            <a:endParaRPr lang="ja-JP" altLang="en-US" sz="2200" b="1" dirty="0">
              <a:latin typeface="メイリオ"/>
              <a:ea typeface="メイリオ"/>
              <a:cs typeface="メイリオ"/>
            </a:endParaRPr>
          </a:p>
        </p:txBody>
      </p:sp>
      <p:sp>
        <p:nvSpPr>
          <p:cNvPr id="4" name="テキスト ボックス 3">
            <a:extLst>
              <a:ext uri="{FF2B5EF4-FFF2-40B4-BE49-F238E27FC236}">
                <a16:creationId xmlns:a16="http://schemas.microsoft.com/office/drawing/2014/main" id="{C253B39E-1061-6FED-ED1F-B56B3B91A95F}"/>
              </a:ext>
            </a:extLst>
          </p:cNvPr>
          <p:cNvSpPr txBox="1"/>
          <p:nvPr/>
        </p:nvSpPr>
        <p:spPr>
          <a:xfrm>
            <a:off x="5085622" y="1522593"/>
            <a:ext cx="789383" cy="307777"/>
          </a:xfrm>
          <a:prstGeom prst="rect">
            <a:avLst/>
          </a:prstGeom>
          <a:noFill/>
        </p:spPr>
        <p:txBody>
          <a:bodyPr wrap="none" rtlCol="0">
            <a:spAutoFit/>
          </a:bodyPr>
          <a:lstStyle/>
          <a:p>
            <a:r>
              <a:rPr lang="en-US" altLang="ja-JP" sz="1400" dirty="0" err="1"/>
              <a:t>Krios</a:t>
            </a:r>
            <a:r>
              <a:rPr lang="ja-JP" altLang="en-US" sz="1400"/>
              <a:t> </a:t>
            </a:r>
            <a:r>
              <a:rPr lang="en-US" altLang="ja-JP" sz="1400" dirty="0"/>
              <a:t>G4</a:t>
            </a:r>
            <a:endParaRPr kumimoji="1" lang="en-US" altLang="ja-JP" sz="1400" dirty="0"/>
          </a:p>
        </p:txBody>
      </p:sp>
      <p:sp>
        <p:nvSpPr>
          <p:cNvPr id="5" name="テキスト ボックス 4">
            <a:extLst>
              <a:ext uri="{FF2B5EF4-FFF2-40B4-BE49-F238E27FC236}">
                <a16:creationId xmlns:a16="http://schemas.microsoft.com/office/drawing/2014/main" id="{C84FFD49-025B-4A0D-CFF3-CBF7A17F6172}"/>
              </a:ext>
            </a:extLst>
          </p:cNvPr>
          <p:cNvSpPr txBox="1"/>
          <p:nvPr/>
        </p:nvSpPr>
        <p:spPr>
          <a:xfrm>
            <a:off x="5174267" y="2681158"/>
            <a:ext cx="3955821" cy="1169551"/>
          </a:xfrm>
          <a:prstGeom prst="rect">
            <a:avLst/>
          </a:prstGeom>
          <a:noFill/>
        </p:spPr>
        <p:txBody>
          <a:bodyPr wrap="square" rtlCol="0">
            <a:spAutoFit/>
          </a:bodyPr>
          <a:lstStyle/>
          <a:p>
            <a:r>
              <a:rPr kumimoji="1" lang="ja-JP" altLang="en-US" sz="1400">
                <a:solidFill>
                  <a:srgbClr val="FF0000"/>
                </a:solidFill>
              </a:rPr>
              <a:t>３チーム分を入れては数えてません。書くとしたら</a:t>
            </a:r>
            <a:r>
              <a:rPr kumimoji="1" lang="en-US" altLang="ja-JP" sz="1400" dirty="0" err="1">
                <a:solidFill>
                  <a:srgbClr val="FF0000"/>
                </a:solidFill>
              </a:rPr>
              <a:t>Krios</a:t>
            </a:r>
            <a:r>
              <a:rPr kumimoji="1" lang="ja-JP" altLang="en-US" sz="1400">
                <a:solidFill>
                  <a:srgbClr val="FF0000"/>
                </a:solidFill>
              </a:rPr>
              <a:t>だけ、お金払ってくれたものだけですが、それだと前ページの装置と一緒。</a:t>
            </a:r>
            <a:r>
              <a:rPr kumimoji="1" lang="en-US" altLang="ja-JP" sz="1400" dirty="0">
                <a:solidFill>
                  <a:srgbClr val="FF0000"/>
                </a:solidFill>
              </a:rPr>
              <a:t>22</a:t>
            </a:r>
            <a:r>
              <a:rPr kumimoji="1" lang="ja-JP" altLang="en-US" sz="1400">
                <a:solidFill>
                  <a:srgbClr val="FF0000"/>
                </a:solidFill>
              </a:rPr>
              <a:t>年度は外部利用が倍増予定。元々４０％程度を外部利用予定なので、今年度はほぼ目標達成。</a:t>
            </a:r>
            <a:endParaRPr kumimoji="1" lang="en-US" altLang="ja-JP" sz="1400" dirty="0">
              <a:solidFill>
                <a:srgbClr val="FF0000"/>
              </a:solidFill>
            </a:endParaRPr>
          </a:p>
        </p:txBody>
      </p:sp>
      <p:sp>
        <p:nvSpPr>
          <p:cNvPr id="7" name="テキスト ボックス 6">
            <a:extLst>
              <a:ext uri="{FF2B5EF4-FFF2-40B4-BE49-F238E27FC236}">
                <a16:creationId xmlns:a16="http://schemas.microsoft.com/office/drawing/2014/main" id="{68FDD2BF-5F9E-2CDD-6EC4-1C5F996B2DE7}"/>
              </a:ext>
            </a:extLst>
          </p:cNvPr>
          <p:cNvSpPr txBox="1"/>
          <p:nvPr/>
        </p:nvSpPr>
        <p:spPr>
          <a:xfrm>
            <a:off x="726616" y="1561136"/>
            <a:ext cx="4176000" cy="2554545"/>
          </a:xfrm>
          <a:prstGeom prst="rect">
            <a:avLst/>
          </a:prstGeom>
          <a:noFill/>
        </p:spPr>
        <p:txBody>
          <a:bodyPr wrap="square" rtlCol="0">
            <a:spAutoFit/>
          </a:bodyPr>
          <a:lstStyle/>
          <a:p>
            <a:r>
              <a:rPr lang="ja-JP" altLang="en-US" sz="1600" b="1">
                <a:latin typeface="メイリオ"/>
                <a:ea typeface="メイリオ"/>
                <a:cs typeface="メイリオ"/>
              </a:rPr>
              <a:t>測定前日まで</a:t>
            </a:r>
            <a:endParaRPr lang="en-US" altLang="ja-JP" sz="1600" b="1" dirty="0">
              <a:latin typeface="メイリオ"/>
              <a:ea typeface="メイリオ"/>
              <a:cs typeface="メイリオ"/>
            </a:endParaRPr>
          </a:p>
          <a:p>
            <a:r>
              <a:rPr lang="ja-JP" altLang="en-US" sz="1600" b="1">
                <a:latin typeface="メイリオ"/>
                <a:ea typeface="メイリオ"/>
                <a:cs typeface="メイリオ"/>
              </a:rPr>
              <a:t>・グリッド送付、または作製</a:t>
            </a:r>
            <a:endParaRPr lang="en-US" altLang="ja-JP" sz="1600" b="1" dirty="0">
              <a:latin typeface="メイリオ"/>
              <a:ea typeface="メイリオ"/>
              <a:cs typeface="メイリオ"/>
            </a:endParaRPr>
          </a:p>
          <a:p>
            <a:r>
              <a:rPr lang="ja-JP" altLang="en-US" sz="1600" b="1">
                <a:latin typeface="メイリオ"/>
                <a:ea typeface="メイリオ"/>
                <a:cs typeface="メイリオ"/>
              </a:rPr>
              <a:t>測定日</a:t>
            </a:r>
            <a:endParaRPr lang="en-US" altLang="ja-JP" sz="1600" b="1" dirty="0">
              <a:latin typeface="メイリオ"/>
              <a:ea typeface="メイリオ"/>
              <a:cs typeface="メイリオ"/>
            </a:endParaRPr>
          </a:p>
          <a:p>
            <a:r>
              <a:rPr lang="ja-JP" altLang="en-US" sz="1600" b="1">
                <a:latin typeface="メイリオ"/>
                <a:ea typeface="メイリオ"/>
                <a:cs typeface="メイリオ"/>
              </a:rPr>
              <a:t>・割当時間は</a:t>
            </a:r>
            <a:r>
              <a:rPr lang="en-US" altLang="ja-JP" sz="1600" b="1" dirty="0">
                <a:latin typeface="メイリオ"/>
                <a:ea typeface="メイリオ"/>
                <a:cs typeface="メイリオ"/>
              </a:rPr>
              <a:t>10:00</a:t>
            </a:r>
            <a:r>
              <a:rPr lang="ja-JP" altLang="en-US" sz="1600" b="1">
                <a:latin typeface="メイリオ"/>
                <a:ea typeface="メイリオ"/>
                <a:cs typeface="メイリオ"/>
              </a:rPr>
              <a:t>から翌日</a:t>
            </a:r>
            <a:r>
              <a:rPr lang="en-US" altLang="ja-JP" sz="1600" b="1" dirty="0">
                <a:latin typeface="メイリオ"/>
                <a:ea typeface="メイリオ"/>
                <a:cs typeface="メイリオ"/>
              </a:rPr>
              <a:t>9:00</a:t>
            </a:r>
            <a:r>
              <a:rPr lang="ja-JP" altLang="en-US" sz="1600" b="1">
                <a:latin typeface="メイリオ"/>
                <a:ea typeface="メイリオ"/>
                <a:cs typeface="メイリオ"/>
              </a:rPr>
              <a:t>まで。</a:t>
            </a:r>
            <a:endParaRPr lang="en-US" altLang="ja-JP" sz="1600" b="1" dirty="0">
              <a:latin typeface="メイリオ"/>
              <a:ea typeface="メイリオ"/>
              <a:cs typeface="メイリオ"/>
            </a:endParaRPr>
          </a:p>
          <a:p>
            <a:r>
              <a:rPr lang="ja-JP" altLang="en-US" sz="1600" b="1">
                <a:latin typeface="メイリオ"/>
                <a:ea typeface="メイリオ"/>
                <a:cs typeface="メイリオ"/>
              </a:rPr>
              <a:t>・遅くとも</a:t>
            </a:r>
            <a:r>
              <a:rPr lang="en-US" altLang="ja-JP" sz="1600" b="1" dirty="0">
                <a:latin typeface="メイリオ"/>
                <a:ea typeface="メイリオ"/>
                <a:cs typeface="メイリオ"/>
              </a:rPr>
              <a:t>17:30</a:t>
            </a:r>
            <a:r>
              <a:rPr lang="ja-JP" altLang="en-US" sz="1600" b="1">
                <a:latin typeface="メイリオ"/>
                <a:ea typeface="メイリオ"/>
                <a:cs typeface="メイリオ"/>
              </a:rPr>
              <a:t>までに連続測定開始。</a:t>
            </a:r>
            <a:endParaRPr lang="en-US" altLang="ja-JP" sz="1600" dirty="0">
              <a:latin typeface="メイリオ"/>
              <a:ea typeface="メイリオ"/>
              <a:cs typeface="メイリオ"/>
            </a:endParaRPr>
          </a:p>
          <a:p>
            <a:r>
              <a:rPr lang="ja-JP" altLang="en-US" sz="1600" b="1">
                <a:latin typeface="メイリオ"/>
                <a:ea typeface="メイリオ"/>
                <a:cs typeface="メイリオ"/>
              </a:rPr>
              <a:t>翌日以降</a:t>
            </a:r>
            <a:r>
              <a:rPr lang="ja-JP" altLang="ja-JP" sz="1600" b="1">
                <a:latin typeface="メイリオ"/>
                <a:ea typeface="メイリオ"/>
                <a:cs typeface="メイリオ"/>
              </a:rPr>
              <a:t>　　</a:t>
            </a:r>
            <a:endParaRPr lang="en-US" altLang="ja-JP" sz="1600" b="1" dirty="0">
              <a:latin typeface="メイリオ"/>
              <a:ea typeface="メイリオ"/>
              <a:cs typeface="メイリオ"/>
            </a:endParaRPr>
          </a:p>
          <a:p>
            <a:r>
              <a:rPr lang="ja-JP" altLang="en-US" sz="1600" b="1">
                <a:latin typeface="メイリオ"/>
                <a:ea typeface="メイリオ"/>
                <a:cs typeface="メイリオ"/>
              </a:rPr>
              <a:t>・データ</a:t>
            </a:r>
            <a:r>
              <a:rPr lang="en-US" altLang="ja-JP" sz="1600" b="1" dirty="0">
                <a:latin typeface="メイリオ"/>
                <a:ea typeface="メイリオ"/>
                <a:cs typeface="メイリオ"/>
              </a:rPr>
              <a:t>/</a:t>
            </a:r>
            <a:r>
              <a:rPr lang="ja-JP" altLang="en-US" sz="1600" b="1">
                <a:latin typeface="メイリオ"/>
                <a:ea typeface="メイリオ"/>
                <a:cs typeface="メイリオ"/>
              </a:rPr>
              <a:t>グリッドをスタッフが返送</a:t>
            </a:r>
            <a:endParaRPr lang="en-US" altLang="ja-JP" sz="1600" b="1" dirty="0">
              <a:latin typeface="メイリオ"/>
              <a:ea typeface="メイリオ"/>
              <a:cs typeface="メイリオ"/>
            </a:endParaRPr>
          </a:p>
          <a:p>
            <a:endParaRPr lang="en-US" altLang="ja-JP" sz="1000" b="1" dirty="0">
              <a:latin typeface="メイリオ"/>
              <a:ea typeface="メイリオ"/>
              <a:cs typeface="メイリオ"/>
            </a:endParaRPr>
          </a:p>
          <a:p>
            <a:r>
              <a:rPr lang="ja-JP" altLang="en-US" sz="1600" b="1">
                <a:latin typeface="メイリオ"/>
                <a:ea typeface="メイリオ"/>
                <a:cs typeface="メイリオ"/>
              </a:rPr>
              <a:t>外部利用は原則火</a:t>
            </a:r>
            <a:r>
              <a:rPr lang="en-US" altLang="ja-JP" sz="1600" b="1" dirty="0">
                <a:latin typeface="メイリオ"/>
                <a:ea typeface="メイリオ"/>
                <a:cs typeface="メイリオ"/>
              </a:rPr>
              <a:t>,</a:t>
            </a:r>
            <a:r>
              <a:rPr lang="ja-JP" altLang="en-US" sz="1600" b="1">
                <a:latin typeface="メイリオ"/>
                <a:ea typeface="メイリオ"/>
                <a:cs typeface="メイリオ"/>
              </a:rPr>
              <a:t>水</a:t>
            </a:r>
            <a:r>
              <a:rPr lang="en-US" altLang="ja-JP" sz="1600" b="1" dirty="0">
                <a:latin typeface="メイリオ"/>
                <a:ea typeface="メイリオ"/>
                <a:cs typeface="メイリオ"/>
              </a:rPr>
              <a:t>,</a:t>
            </a:r>
            <a:r>
              <a:rPr lang="ja-JP" altLang="en-US" sz="1600" b="1">
                <a:latin typeface="メイリオ"/>
                <a:ea typeface="メイリオ"/>
                <a:cs typeface="メイリオ"/>
              </a:rPr>
              <a:t>木、２日程度</a:t>
            </a:r>
            <a:r>
              <a:rPr lang="en-US" altLang="ja-JP" sz="1600" b="1" dirty="0">
                <a:latin typeface="メイリオ"/>
                <a:ea typeface="メイリオ"/>
                <a:cs typeface="メイリオ"/>
              </a:rPr>
              <a:t>/</a:t>
            </a:r>
            <a:r>
              <a:rPr lang="ja-JP" altLang="en-US" sz="1600" b="1">
                <a:latin typeface="メイリオ"/>
                <a:ea typeface="メイリオ"/>
                <a:cs typeface="メイリオ"/>
              </a:rPr>
              <a:t>週</a:t>
            </a:r>
            <a:endParaRPr lang="en-US" altLang="ja-JP" sz="1600" b="1" dirty="0">
              <a:latin typeface="メイリオ"/>
              <a:ea typeface="メイリオ"/>
              <a:cs typeface="メイリオ"/>
            </a:endParaRPr>
          </a:p>
          <a:p>
            <a:r>
              <a:rPr lang="ja-JP" altLang="en-US" sz="1600" b="1">
                <a:latin typeface="メイリオ"/>
                <a:ea typeface="メイリオ"/>
                <a:cs typeface="メイリオ"/>
              </a:rPr>
              <a:t>２日まで連続利用可</a:t>
            </a:r>
            <a:endParaRPr lang="en-US" altLang="ja-JP" sz="1600" b="1" dirty="0">
              <a:latin typeface="メイリオ"/>
              <a:ea typeface="メイリオ"/>
              <a:cs typeface="メイリオ"/>
            </a:endParaRPr>
          </a:p>
        </p:txBody>
      </p:sp>
      <p:sp>
        <p:nvSpPr>
          <p:cNvPr id="8" name="テキスト ボックス 7">
            <a:extLst>
              <a:ext uri="{FF2B5EF4-FFF2-40B4-BE49-F238E27FC236}">
                <a16:creationId xmlns:a16="http://schemas.microsoft.com/office/drawing/2014/main" id="{0A53460C-A35E-6DFE-3185-1C9DB82A3D02}"/>
              </a:ext>
            </a:extLst>
          </p:cNvPr>
          <p:cNvSpPr txBox="1"/>
          <p:nvPr/>
        </p:nvSpPr>
        <p:spPr>
          <a:xfrm>
            <a:off x="5180036" y="4428958"/>
            <a:ext cx="4140000" cy="1569660"/>
          </a:xfrm>
          <a:prstGeom prst="rect">
            <a:avLst/>
          </a:prstGeom>
          <a:noFill/>
        </p:spPr>
        <p:txBody>
          <a:bodyPr wrap="square" rtlCol="0">
            <a:spAutoFit/>
          </a:bodyPr>
          <a:lstStyle/>
          <a:p>
            <a:r>
              <a:rPr lang="ja-JP" altLang="en-US" sz="1600" b="1">
                <a:latin typeface="メイリオ"/>
                <a:ea typeface="メイリオ"/>
                <a:cs typeface="メイリオ"/>
              </a:rPr>
              <a:t>外部利用装置の拡充</a:t>
            </a:r>
            <a:endParaRPr lang="en-US" altLang="ja-JP" sz="1600" b="1" dirty="0">
              <a:latin typeface="メイリオ"/>
              <a:ea typeface="メイリオ"/>
              <a:cs typeface="メイリオ"/>
            </a:endParaRPr>
          </a:p>
          <a:p>
            <a:r>
              <a:rPr lang="ja-JP" altLang="en-US" sz="1600" b="1">
                <a:latin typeface="メイリオ"/>
                <a:ea typeface="メイリオ"/>
                <a:cs typeface="メイリオ"/>
              </a:rPr>
              <a:t>・</a:t>
            </a:r>
            <a:r>
              <a:rPr lang="en-US" altLang="ja-JP" sz="1600" b="1" dirty="0">
                <a:latin typeface="メイリオ"/>
                <a:ea typeface="メイリオ"/>
                <a:cs typeface="メイリオ"/>
              </a:rPr>
              <a:t>2021</a:t>
            </a:r>
            <a:r>
              <a:rPr lang="ja-JP" altLang="en-US" sz="1600" b="1">
                <a:latin typeface="メイリオ"/>
                <a:ea typeface="メイリオ"/>
                <a:cs typeface="メイリオ"/>
              </a:rPr>
              <a:t>年度　</a:t>
            </a:r>
            <a:r>
              <a:rPr lang="en-US" altLang="ja-JP" sz="1600" b="1" dirty="0">
                <a:latin typeface="メイリオ"/>
                <a:ea typeface="メイリオ"/>
                <a:cs typeface="メイリオ"/>
              </a:rPr>
              <a:t>Arctica,</a:t>
            </a:r>
            <a:r>
              <a:rPr lang="ja-JP" altLang="en-US" sz="1600" b="1">
                <a:latin typeface="メイリオ"/>
                <a:ea typeface="メイリオ"/>
                <a:cs typeface="メイリオ"/>
              </a:rPr>
              <a:t> </a:t>
            </a:r>
            <a:r>
              <a:rPr lang="en-US" altLang="ja-JP" sz="1600" b="1" dirty="0" err="1">
                <a:latin typeface="メイリオ"/>
                <a:ea typeface="メイリオ"/>
                <a:cs typeface="メイリオ"/>
              </a:rPr>
              <a:t>Krios</a:t>
            </a:r>
            <a:r>
              <a:rPr lang="en-US" altLang="ja-JP" sz="1600" b="1" dirty="0">
                <a:latin typeface="メイリオ"/>
                <a:ea typeface="メイリオ"/>
                <a:cs typeface="メイリオ"/>
              </a:rPr>
              <a:t> G4</a:t>
            </a:r>
          </a:p>
          <a:p>
            <a:r>
              <a:rPr lang="ja-JP" altLang="en-US" sz="1600" b="1">
                <a:latin typeface="メイリオ"/>
                <a:ea typeface="メイリオ"/>
                <a:cs typeface="メイリオ"/>
              </a:rPr>
              <a:t>・</a:t>
            </a:r>
            <a:r>
              <a:rPr lang="en-US" altLang="ja-JP" sz="1600" b="1" dirty="0">
                <a:latin typeface="メイリオ"/>
                <a:ea typeface="メイリオ"/>
                <a:cs typeface="メイリオ"/>
              </a:rPr>
              <a:t>2022</a:t>
            </a:r>
            <a:r>
              <a:rPr lang="ja-JP" altLang="en-US" sz="1600" b="1">
                <a:latin typeface="メイリオ"/>
                <a:ea typeface="メイリオ"/>
                <a:cs typeface="メイリオ"/>
              </a:rPr>
              <a:t>年度　</a:t>
            </a:r>
            <a:r>
              <a:rPr lang="en-US" altLang="ja-JP" sz="1600" b="1" dirty="0">
                <a:latin typeface="メイリオ"/>
                <a:ea typeface="メイリオ"/>
                <a:cs typeface="メイリオ"/>
              </a:rPr>
              <a:t>Aquilos2,</a:t>
            </a:r>
            <a:r>
              <a:rPr lang="ja-JP" altLang="en-US" sz="1600" b="1">
                <a:latin typeface="メイリオ"/>
                <a:ea typeface="メイリオ"/>
                <a:cs typeface="メイリオ"/>
              </a:rPr>
              <a:t> </a:t>
            </a:r>
            <a:r>
              <a:rPr lang="en-US" altLang="ja-JP" sz="1600" b="1" dirty="0">
                <a:latin typeface="メイリオ"/>
                <a:ea typeface="メイリオ"/>
                <a:cs typeface="メイリオ"/>
              </a:rPr>
              <a:t>TF20</a:t>
            </a:r>
            <a:r>
              <a:rPr lang="ja-JP" altLang="en-US" sz="1600" b="1">
                <a:latin typeface="メイリオ"/>
                <a:ea typeface="メイリオ"/>
                <a:cs typeface="メイリオ"/>
              </a:rPr>
              <a:t>を追加</a:t>
            </a:r>
            <a:endParaRPr lang="en-US" altLang="ja-JP" sz="1600" b="1" dirty="0">
              <a:latin typeface="メイリオ"/>
              <a:ea typeface="メイリオ"/>
              <a:cs typeface="メイリオ"/>
            </a:endParaRPr>
          </a:p>
          <a:p>
            <a:endParaRPr lang="en-US" altLang="ja-JP" sz="1600" b="1" dirty="0">
              <a:latin typeface="メイリオ"/>
              <a:ea typeface="メイリオ"/>
              <a:cs typeface="メイリオ"/>
            </a:endParaRPr>
          </a:p>
          <a:p>
            <a:r>
              <a:rPr lang="ja-JP" altLang="en-US" sz="1600" b="1">
                <a:latin typeface="メイリオ"/>
                <a:ea typeface="メイリオ"/>
                <a:cs typeface="メイリオ"/>
              </a:rPr>
              <a:t>・</a:t>
            </a:r>
            <a:r>
              <a:rPr lang="en-US" altLang="ja-JP" sz="1600" b="1" dirty="0">
                <a:latin typeface="メイリオ"/>
                <a:ea typeface="メイリオ"/>
                <a:cs typeface="メイリオ"/>
              </a:rPr>
              <a:t>2021</a:t>
            </a:r>
            <a:r>
              <a:rPr lang="ja-JP" altLang="en-US" sz="1600" b="1">
                <a:latin typeface="メイリオ"/>
                <a:ea typeface="メイリオ"/>
                <a:cs typeface="メイリオ"/>
              </a:rPr>
              <a:t>年度　</a:t>
            </a:r>
            <a:r>
              <a:rPr lang="en-US" altLang="ja-JP" sz="1600" b="1" dirty="0" err="1">
                <a:latin typeface="メイリオ"/>
                <a:ea typeface="メイリオ"/>
                <a:cs typeface="メイリオ"/>
              </a:rPr>
              <a:t>Vitrojet</a:t>
            </a:r>
            <a:r>
              <a:rPr lang="ja-JP" altLang="en-US" sz="1600" b="1">
                <a:latin typeface="メイリオ"/>
                <a:ea typeface="メイリオ"/>
                <a:cs typeface="メイリオ"/>
              </a:rPr>
              <a:t>導入</a:t>
            </a:r>
            <a:endParaRPr lang="en-US" altLang="ja-JP" sz="1600" b="1" dirty="0">
              <a:latin typeface="メイリオ"/>
              <a:ea typeface="メイリオ"/>
              <a:cs typeface="メイリオ"/>
            </a:endParaRPr>
          </a:p>
          <a:p>
            <a:r>
              <a:rPr lang="ja-JP" altLang="en-US" sz="1600" b="1">
                <a:latin typeface="メイリオ"/>
                <a:ea typeface="メイリオ"/>
                <a:cs typeface="メイリオ"/>
              </a:rPr>
              <a:t>　外部利用に向けて調整中</a:t>
            </a:r>
            <a:endParaRPr lang="en-US" altLang="ja-JP" sz="1600" b="1" dirty="0">
              <a:latin typeface="メイリオ"/>
              <a:ea typeface="メイリオ"/>
              <a:cs typeface="メイリオ"/>
            </a:endParaRPr>
          </a:p>
        </p:txBody>
      </p:sp>
    </p:spTree>
    <p:extLst>
      <p:ext uri="{BB962C8B-B14F-4D97-AF65-F5344CB8AC3E}">
        <p14:creationId xmlns:p14="http://schemas.microsoft.com/office/powerpoint/2010/main" val="375804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dissolve">
                                      <p:cBhvr>
                                        <p:cTn id="10" dur="500"/>
                                        <p:tgtEl>
                                          <p:spTgt spid="5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dissolve">
                                      <p:cBhvr>
                                        <p:cTn id="13" dur="500"/>
                                        <p:tgtEl>
                                          <p:spTgt spid="8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dissolve">
                                      <p:cBhvr>
                                        <p:cTn id="16" dur="500"/>
                                        <p:tgtEl>
                                          <p:spTgt spid="8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dissolve">
                                      <p:cBhvr>
                                        <p:cTn id="19" dur="500"/>
                                        <p:tgtEl>
                                          <p:spTgt spid="88"/>
                                        </p:tgtEl>
                                      </p:cBhvr>
                                    </p:animEffect>
                                  </p:childTnLst>
                                </p:cTn>
                              </p:par>
                              <p:par>
                                <p:cTn id="20" presetID="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84" grpId="0" animBg="1"/>
      <p:bldP spid="85" grpId="0" animBg="1"/>
      <p:bldP spid="88"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ryoEMネットワーク">
            <a:extLst>
              <a:ext uri="{FF2B5EF4-FFF2-40B4-BE49-F238E27FC236}">
                <a16:creationId xmlns:a16="http://schemas.microsoft.com/office/drawing/2014/main" id="{5F661489-1AD5-1243-9B8E-C43DA901BFAD}"/>
              </a:ext>
            </a:extLst>
          </p:cNvPr>
          <p:cNvSpPr txBox="1">
            <a:spLocks/>
          </p:cNvSpPr>
          <p:nvPr/>
        </p:nvSpPr>
        <p:spPr>
          <a:xfrm>
            <a:off x="924340" y="4873214"/>
            <a:ext cx="5396948" cy="1039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r>
              <a:rPr lang="ja-JP" altLang="en-US" sz="2400" b="1">
                <a:latin typeface="メイリオ"/>
                <a:ea typeface="メイリオ"/>
                <a:cs typeface="メイリオ"/>
              </a:rPr>
              <a:t>困っていること</a:t>
            </a:r>
            <a:endParaRPr lang="en-US" altLang="ja-JP" sz="2400" b="1" dirty="0">
              <a:latin typeface="メイリオ"/>
              <a:ea typeface="メイリオ"/>
              <a:cs typeface="メイリオ"/>
            </a:endParaRPr>
          </a:p>
        </p:txBody>
      </p:sp>
      <p:sp>
        <p:nvSpPr>
          <p:cNvPr id="19" name="コンテンツ プレースホルダー 2">
            <a:extLst>
              <a:ext uri="{FF2B5EF4-FFF2-40B4-BE49-F238E27FC236}">
                <a16:creationId xmlns:a16="http://schemas.microsoft.com/office/drawing/2014/main" id="{DB5FB2CC-F7AB-D1A6-D75C-180C370D4C1F}"/>
              </a:ext>
            </a:extLst>
          </p:cNvPr>
          <p:cNvSpPr>
            <a:spLocks noGrp="1"/>
          </p:cNvSpPr>
          <p:nvPr>
            <p:ph idx="1"/>
          </p:nvPr>
        </p:nvSpPr>
        <p:spPr>
          <a:xfrm>
            <a:off x="1257508" y="5648326"/>
            <a:ext cx="6014662" cy="709443"/>
          </a:xfrm>
        </p:spPr>
        <p:txBody>
          <a:bodyPr>
            <a:normAutofit/>
          </a:bodyPr>
          <a:lstStyle/>
          <a:p>
            <a:pPr marL="342900" indent="-342900">
              <a:buFont typeface="+mj-lt"/>
              <a:buAutoNum type="arabicPeriod"/>
            </a:pPr>
            <a:r>
              <a:rPr lang="ja-JP" altLang="en-US" sz="1400">
                <a:latin typeface="Meiryo" panose="020B0604030504040204" pitchFamily="34" charset="-128"/>
                <a:ea typeface="Meiryo" panose="020B0604030504040204" pitchFamily="34" charset="-128"/>
              </a:rPr>
              <a:t>若手が不足</a:t>
            </a:r>
            <a:endParaRPr lang="en-US" altLang="ja-JP" sz="1400" dirty="0">
              <a:latin typeface="Meiryo" panose="020B0604030504040204" pitchFamily="34" charset="-128"/>
              <a:ea typeface="Meiryo" panose="020B0604030504040204" pitchFamily="34" charset="-128"/>
            </a:endParaRPr>
          </a:p>
          <a:p>
            <a:pPr marL="342900" indent="-342900">
              <a:buFont typeface="+mj-lt"/>
              <a:buAutoNum type="arabicPeriod"/>
            </a:pPr>
            <a:r>
              <a:rPr lang="ja-JP" altLang="en-US" sz="1400">
                <a:latin typeface="Meiryo" panose="020B0604030504040204" pitchFamily="34" charset="-128"/>
                <a:ea typeface="Meiryo" panose="020B0604030504040204" pitchFamily="34" charset="-128"/>
              </a:rPr>
              <a:t>保守費をどうするか？</a:t>
            </a:r>
            <a:endParaRPr lang="en-US" altLang="ja-JP" sz="1400" dirty="0">
              <a:latin typeface="Meiryo" panose="020B0604030504040204" pitchFamily="34" charset="-128"/>
              <a:ea typeface="Meiryo" panose="020B0604030504040204" pitchFamily="34" charset="-128"/>
            </a:endParaRPr>
          </a:p>
        </p:txBody>
      </p:sp>
      <p:sp>
        <p:nvSpPr>
          <p:cNvPr id="4" name="CryoEMネットワーク">
            <a:extLst>
              <a:ext uri="{FF2B5EF4-FFF2-40B4-BE49-F238E27FC236}">
                <a16:creationId xmlns:a16="http://schemas.microsoft.com/office/drawing/2014/main" id="{02CAE654-FF14-8E8D-CB62-B98B593CD9C1}"/>
              </a:ext>
            </a:extLst>
          </p:cNvPr>
          <p:cNvSpPr txBox="1">
            <a:spLocks/>
          </p:cNvSpPr>
          <p:nvPr/>
        </p:nvSpPr>
        <p:spPr>
          <a:xfrm>
            <a:off x="924340" y="1083366"/>
            <a:ext cx="5396948" cy="1039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r>
              <a:rPr lang="ja-JP" altLang="en-US" sz="2400" b="1">
                <a:latin typeface="メイリオ"/>
                <a:ea typeface="メイリオ"/>
                <a:cs typeface="メイリオ"/>
              </a:rPr>
              <a:t>得意なこと・苦手なこと</a:t>
            </a:r>
            <a:endParaRPr lang="en-US" altLang="ja-JP" sz="2400" b="1" dirty="0">
              <a:latin typeface="メイリオ"/>
              <a:ea typeface="メイリオ"/>
              <a:cs typeface="メイリオ"/>
            </a:endParaRPr>
          </a:p>
        </p:txBody>
      </p:sp>
      <p:sp>
        <p:nvSpPr>
          <p:cNvPr id="5" name="コンテンツ プレースホルダー 2">
            <a:extLst>
              <a:ext uri="{FF2B5EF4-FFF2-40B4-BE49-F238E27FC236}">
                <a16:creationId xmlns:a16="http://schemas.microsoft.com/office/drawing/2014/main" id="{BF64AE32-F15A-EBDE-A8B1-CEFFFC63B925}"/>
              </a:ext>
            </a:extLst>
          </p:cNvPr>
          <p:cNvSpPr txBox="1">
            <a:spLocks/>
          </p:cNvSpPr>
          <p:nvPr/>
        </p:nvSpPr>
        <p:spPr>
          <a:xfrm>
            <a:off x="1257507" y="1930416"/>
            <a:ext cx="8543925" cy="30914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buFont typeface="+mj-lt"/>
              <a:buAutoNum type="arabicPeriod"/>
            </a:pPr>
            <a:r>
              <a:rPr lang="ja-JP" altLang="en-US" sz="1500">
                <a:latin typeface="Meiryo" panose="020B0604030504040204" pitchFamily="34" charset="-128"/>
                <a:ea typeface="Meiryo" panose="020B0604030504040204" pitchFamily="34" charset="-128"/>
              </a:rPr>
              <a:t>得意なこと</a:t>
            </a:r>
            <a:endParaRPr lang="en-US" altLang="ja-JP" sz="1500" dirty="0">
              <a:latin typeface="Meiryo" panose="020B0604030504040204" pitchFamily="34" charset="-128"/>
              <a:ea typeface="Meiryo" panose="020B0604030504040204" pitchFamily="34" charset="-128"/>
            </a:endParaRPr>
          </a:p>
          <a:p>
            <a:pPr marL="0" indent="0">
              <a:buNone/>
            </a:pPr>
            <a:r>
              <a:rPr lang="ja-JP" altLang="en-US" sz="1500">
                <a:latin typeface="Meiryo" panose="020B0604030504040204" pitchFamily="34" charset="-128"/>
                <a:ea typeface="Meiryo" panose="020B0604030504040204" pitchFamily="34" charset="-128"/>
              </a:rPr>
              <a:t>　　マルチグリッド測定、単粒子解析</a:t>
            </a:r>
            <a:endParaRPr lang="en-US" altLang="ja-JP" sz="1500" dirty="0">
              <a:latin typeface="Meiryo" panose="020B0604030504040204" pitchFamily="34" charset="-128"/>
              <a:ea typeface="Meiryo" panose="020B0604030504040204" pitchFamily="34" charset="-128"/>
            </a:endParaRPr>
          </a:p>
          <a:p>
            <a:pPr marL="0" indent="0">
              <a:buNone/>
            </a:pPr>
            <a:r>
              <a:rPr lang="ja-JP" altLang="en-US" sz="1500">
                <a:latin typeface="Meiryo" panose="020B0604030504040204" pitchFamily="34" charset="-128"/>
                <a:ea typeface="Meiryo" panose="020B0604030504040204" pitchFamily="34" charset="-128"/>
              </a:rPr>
              <a:t>　　利用までの早さとフレキシビリティ、手続きが簡単</a:t>
            </a:r>
            <a:endParaRPr lang="en-US" altLang="ja-JP" sz="1500" dirty="0">
              <a:latin typeface="Meiryo" panose="020B0604030504040204" pitchFamily="34" charset="-128"/>
              <a:ea typeface="Meiryo" panose="020B0604030504040204" pitchFamily="34" charset="-128"/>
            </a:endParaRPr>
          </a:p>
          <a:p>
            <a:pPr marL="0" indent="0">
              <a:buNone/>
            </a:pPr>
            <a:r>
              <a:rPr lang="en-US" altLang="ja-JP" sz="1500" dirty="0">
                <a:latin typeface="Meiryo" panose="020B0604030504040204" pitchFamily="34" charset="-128"/>
                <a:ea typeface="Meiryo" panose="020B0604030504040204" pitchFamily="34" charset="-128"/>
              </a:rPr>
              <a:t>      </a:t>
            </a:r>
            <a:r>
              <a:rPr lang="ja-JP" altLang="en-US" sz="1500">
                <a:latin typeface="Meiryo" panose="020B0604030504040204" pitchFamily="34" charset="-128"/>
                <a:ea typeface="Meiryo" panose="020B0604030504040204" pitchFamily="34" charset="-128"/>
              </a:rPr>
              <a:t>トモグラフィーへの対応可能　</a:t>
            </a:r>
            <a:endParaRPr lang="en-US" altLang="ja-JP" sz="1500" dirty="0">
              <a:latin typeface="Meiryo" panose="020B0604030504040204" pitchFamily="34" charset="-128"/>
              <a:ea typeface="Meiryo" panose="020B0604030504040204" pitchFamily="34" charset="-128"/>
            </a:endParaRPr>
          </a:p>
          <a:p>
            <a:pPr marL="0" indent="0">
              <a:buNone/>
            </a:pPr>
            <a:r>
              <a:rPr lang="ja-JP" altLang="en-US" sz="1500">
                <a:latin typeface="Meiryo" panose="020B0604030504040204" pitchFamily="34" charset="-128"/>
                <a:ea typeface="Meiryo" panose="020B0604030504040204" pitchFamily="34" charset="-128"/>
              </a:rPr>
              <a:t>　　</a:t>
            </a:r>
            <a:r>
              <a:rPr lang="en-US" altLang="ja-JP" sz="1500" dirty="0" err="1">
                <a:latin typeface="Meiryo" panose="020B0604030504040204" pitchFamily="34" charset="-128"/>
                <a:ea typeface="Meiryo" panose="020B0604030504040204" pitchFamily="34" charset="-128"/>
              </a:rPr>
              <a:t>Vitrojet</a:t>
            </a:r>
            <a:r>
              <a:rPr lang="ja-JP" altLang="en-US" sz="1500">
                <a:latin typeface="Meiryo" panose="020B0604030504040204" pitchFamily="34" charset="-128"/>
                <a:ea typeface="Meiryo" panose="020B0604030504040204" pitchFamily="34" charset="-128"/>
              </a:rPr>
              <a:t>など他施設では珍しい（？）機器類もあります</a:t>
            </a:r>
            <a:endParaRPr lang="en-US" altLang="ja-JP" sz="1500" dirty="0">
              <a:latin typeface="Meiryo" panose="020B0604030504040204" pitchFamily="34" charset="-128"/>
              <a:ea typeface="Meiryo" panose="020B0604030504040204" pitchFamily="34" charset="-128"/>
            </a:endParaRPr>
          </a:p>
          <a:p>
            <a:pPr marL="0" indent="0">
              <a:buNone/>
            </a:pPr>
            <a:r>
              <a:rPr lang="en-US" altLang="ja-JP" sz="1500" dirty="0">
                <a:latin typeface="Meiryo" panose="020B0604030504040204" pitchFamily="34" charset="-128"/>
                <a:ea typeface="Meiryo" panose="020B0604030504040204" pitchFamily="34" charset="-128"/>
              </a:rPr>
              <a:t>      </a:t>
            </a:r>
            <a:r>
              <a:rPr lang="ja-JP" altLang="en-US" sz="1500">
                <a:latin typeface="Meiryo" panose="020B0604030504040204" pitchFamily="34" charset="-128"/>
                <a:ea typeface="Meiryo" panose="020B0604030504040204" pitchFamily="34" charset="-128"/>
              </a:rPr>
              <a:t>カーボン支持膜グリッドやグラフェングリッドなどのグリッド作成の機器・経験あり</a:t>
            </a:r>
            <a:endParaRPr lang="en-US" altLang="ja-JP" sz="1500" dirty="0">
              <a:latin typeface="Meiryo" panose="020B0604030504040204" pitchFamily="34" charset="-128"/>
              <a:ea typeface="Meiryo" panose="020B0604030504040204" pitchFamily="34" charset="-128"/>
            </a:endParaRPr>
          </a:p>
          <a:p>
            <a:pPr marL="0" indent="0">
              <a:buNone/>
            </a:pPr>
            <a:r>
              <a:rPr lang="ja-JP" altLang="en-US" sz="1500">
                <a:latin typeface="Meiryo" panose="020B0604030504040204" pitchFamily="34" charset="-128"/>
                <a:ea typeface="Meiryo" panose="020B0604030504040204" pitchFamily="34" charset="-128"/>
              </a:rPr>
              <a:t> 　</a:t>
            </a:r>
            <a:endParaRPr lang="en-US" altLang="ja-JP" sz="1500" dirty="0">
              <a:latin typeface="Meiryo" panose="020B0604030504040204" pitchFamily="34" charset="-128"/>
              <a:ea typeface="Meiryo" panose="020B0604030504040204" pitchFamily="34" charset="-128"/>
            </a:endParaRPr>
          </a:p>
          <a:p>
            <a:pPr marL="0" indent="0">
              <a:buNone/>
            </a:pPr>
            <a:r>
              <a:rPr lang="en-US" altLang="ja-JP" sz="1500" dirty="0">
                <a:latin typeface="Meiryo" panose="020B0604030504040204" pitchFamily="34" charset="-128"/>
                <a:ea typeface="Meiryo" panose="020B0604030504040204" pitchFamily="34" charset="-128"/>
              </a:rPr>
              <a:t>2.   </a:t>
            </a:r>
            <a:r>
              <a:rPr lang="ja-JP" altLang="en-US" sz="1500">
                <a:latin typeface="Meiryo" panose="020B0604030504040204" pitchFamily="34" charset="-128"/>
                <a:ea typeface="Meiryo" panose="020B0604030504040204" pitchFamily="34" charset="-128"/>
              </a:rPr>
              <a:t>苦手なこと</a:t>
            </a:r>
            <a:endParaRPr lang="en-US" altLang="ja-JP" sz="1500" dirty="0">
              <a:latin typeface="Meiryo" panose="020B0604030504040204" pitchFamily="34" charset="-128"/>
              <a:ea typeface="Meiryo" panose="020B0604030504040204" pitchFamily="34" charset="-128"/>
            </a:endParaRPr>
          </a:p>
          <a:p>
            <a:pPr marL="0" indent="0">
              <a:buNone/>
            </a:pPr>
            <a:r>
              <a:rPr lang="ja-JP" altLang="en-US" sz="1500">
                <a:latin typeface="Meiryo" panose="020B0604030504040204" pitchFamily="34" charset="-128"/>
                <a:ea typeface="Meiryo" panose="020B0604030504040204" pitchFamily="34" charset="-128"/>
              </a:rPr>
              <a:t>　　</a:t>
            </a:r>
            <a:r>
              <a:rPr lang="en-US" altLang="ja-JP" sz="1500" dirty="0">
                <a:latin typeface="Meiryo" panose="020B0604030504040204" pitchFamily="34" charset="-128"/>
                <a:ea typeface="Meiryo" panose="020B0604030504040204" pitchFamily="34" charset="-128"/>
              </a:rPr>
              <a:t>Micro ED</a:t>
            </a:r>
            <a:r>
              <a:rPr lang="ja-JP" altLang="en-US" sz="1500">
                <a:latin typeface="Meiryo" panose="020B0604030504040204" pitchFamily="34" charset="-128"/>
                <a:ea typeface="Meiryo" panose="020B0604030504040204" pitchFamily="34" charset="-128"/>
              </a:rPr>
              <a:t>が未経験</a:t>
            </a:r>
            <a:endParaRPr lang="en-US" altLang="ja-JP" sz="1500" dirty="0">
              <a:latin typeface="Meiryo" panose="020B0604030504040204" pitchFamily="34" charset="-128"/>
              <a:ea typeface="Meiryo" panose="020B0604030504040204" pitchFamily="34" charset="-128"/>
            </a:endParaRPr>
          </a:p>
          <a:p>
            <a:pPr marL="0" indent="0">
              <a:buNone/>
            </a:pPr>
            <a:r>
              <a:rPr lang="ja-JP" altLang="en-US" sz="1500">
                <a:latin typeface="Meiryo" panose="020B0604030504040204" pitchFamily="34" charset="-128"/>
                <a:ea typeface="Meiryo" panose="020B0604030504040204" pitchFamily="34" charset="-128"/>
              </a:rPr>
              <a:t>　　安価での測定</a:t>
            </a:r>
            <a:endParaRPr lang="en-US" altLang="ja-JP" sz="1500" dirty="0">
              <a:latin typeface="Meiryo" panose="020B0604030504040204" pitchFamily="34" charset="-128"/>
              <a:ea typeface="Meiryo" panose="020B0604030504040204" pitchFamily="34" charset="-128"/>
            </a:endParaRPr>
          </a:p>
          <a:p>
            <a:pPr marL="0" indent="0">
              <a:buNone/>
            </a:pPr>
            <a:endParaRPr lang="en-US" altLang="ja-JP" sz="1400" dirty="0">
              <a:latin typeface="Meiryo" panose="020B0604030504040204" pitchFamily="34" charset="-128"/>
              <a:ea typeface="Meiryo" panose="020B0604030504040204" pitchFamily="34" charset="-128"/>
            </a:endParaRPr>
          </a:p>
        </p:txBody>
      </p:sp>
      <p:sp>
        <p:nvSpPr>
          <p:cNvPr id="6" name="CryoEMネットワーク">
            <a:extLst>
              <a:ext uri="{FF2B5EF4-FFF2-40B4-BE49-F238E27FC236}">
                <a16:creationId xmlns:a16="http://schemas.microsoft.com/office/drawing/2014/main" id="{12646E51-9D37-675E-F795-A2BC1886D9DB}"/>
              </a:ext>
            </a:extLst>
          </p:cNvPr>
          <p:cNvSpPr txBox="1">
            <a:spLocks/>
          </p:cNvSpPr>
          <p:nvPr/>
        </p:nvSpPr>
        <p:spPr>
          <a:xfrm>
            <a:off x="0" y="161206"/>
            <a:ext cx="9905999" cy="1039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pPr algn="ctr"/>
            <a:r>
              <a:rPr lang="ja-JP" altLang="en-US" sz="4000" b="1">
                <a:latin typeface="メイリオ"/>
                <a:ea typeface="メイリオ"/>
                <a:cs typeface="メイリオ"/>
              </a:rPr>
              <a:t>施設の特徴</a:t>
            </a:r>
            <a:r>
              <a:rPr lang="en-US" altLang="ja-JP" sz="4000" b="1" dirty="0">
                <a:latin typeface="メイリオ"/>
                <a:ea typeface="メイリオ"/>
                <a:cs typeface="メイリオ"/>
              </a:rPr>
              <a:t>【</a:t>
            </a:r>
            <a:r>
              <a:rPr lang="ja-JP" altLang="en-US" sz="4000" b="1">
                <a:latin typeface="メイリオ"/>
                <a:ea typeface="メイリオ"/>
                <a:cs typeface="メイリオ"/>
              </a:rPr>
              <a:t>理研横浜</a:t>
            </a:r>
            <a:r>
              <a:rPr lang="en-US" altLang="ja-JP" sz="4000" b="1" dirty="0">
                <a:latin typeface="メイリオ"/>
                <a:ea typeface="メイリオ"/>
                <a:cs typeface="メイリオ"/>
              </a:rPr>
              <a:t>】</a:t>
            </a:r>
          </a:p>
        </p:txBody>
      </p:sp>
    </p:spTree>
    <p:extLst>
      <p:ext uri="{BB962C8B-B14F-4D97-AF65-F5344CB8AC3E}">
        <p14:creationId xmlns:p14="http://schemas.microsoft.com/office/powerpoint/2010/main" val="23590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CryoEMネットワーク">
            <a:extLst>
              <a:ext uri="{FF2B5EF4-FFF2-40B4-BE49-F238E27FC236}">
                <a16:creationId xmlns:a16="http://schemas.microsoft.com/office/drawing/2014/main" id="{5F661489-1AD5-1243-9B8E-C43DA901BFAD}"/>
              </a:ext>
            </a:extLst>
          </p:cNvPr>
          <p:cNvSpPr txBox="1">
            <a:spLocks/>
          </p:cNvSpPr>
          <p:nvPr/>
        </p:nvSpPr>
        <p:spPr>
          <a:xfrm>
            <a:off x="0" y="161206"/>
            <a:ext cx="9905999" cy="1039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pPr algn="ctr"/>
            <a:r>
              <a:rPr lang="ja-JP" altLang="en-US" sz="4000" b="1">
                <a:latin typeface="メイリオ"/>
                <a:ea typeface="メイリオ"/>
                <a:cs typeface="メイリオ"/>
              </a:rPr>
              <a:t>支援効率化の工夫</a:t>
            </a:r>
            <a:r>
              <a:rPr lang="en-US" altLang="ja-JP" sz="4000" b="1" dirty="0">
                <a:latin typeface="メイリオ"/>
                <a:ea typeface="メイリオ"/>
                <a:cs typeface="メイリオ"/>
              </a:rPr>
              <a:t>【</a:t>
            </a:r>
            <a:r>
              <a:rPr lang="ja-JP" altLang="en-US" sz="4000" b="1">
                <a:solidFill>
                  <a:srgbClr val="FF0000"/>
                </a:solidFill>
                <a:latin typeface="メイリオ"/>
                <a:ea typeface="メイリオ"/>
                <a:cs typeface="メイリオ"/>
              </a:rPr>
              <a:t>施設名</a:t>
            </a:r>
            <a:r>
              <a:rPr lang="en-US" altLang="ja-JP" sz="4000" b="1" dirty="0">
                <a:latin typeface="メイリオ"/>
                <a:ea typeface="メイリオ"/>
                <a:cs typeface="メイリオ"/>
              </a:rPr>
              <a:t>】</a:t>
            </a:r>
          </a:p>
        </p:txBody>
      </p:sp>
    </p:spTree>
    <p:extLst>
      <p:ext uri="{BB962C8B-B14F-4D97-AF65-F5344CB8AC3E}">
        <p14:creationId xmlns:p14="http://schemas.microsoft.com/office/powerpoint/2010/main" val="86463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FCC1C23-EEE5-480E-0869-FEE3411D0C07}"/>
              </a:ext>
            </a:extLst>
          </p:cNvPr>
          <p:cNvSpPr>
            <a:spLocks noGrp="1"/>
          </p:cNvSpPr>
          <p:nvPr>
            <p:ph type="title"/>
          </p:nvPr>
        </p:nvSpPr>
        <p:spPr>
          <a:xfrm>
            <a:off x="681037" y="2666828"/>
            <a:ext cx="8543925" cy="1209434"/>
          </a:xfrm>
        </p:spPr>
        <p:txBody>
          <a:bodyPr/>
          <a:lstStyle/>
          <a:p>
            <a:pPr algn="ctr"/>
            <a:r>
              <a:rPr lang="ja-JP" altLang="en-US" b="1">
                <a:latin typeface="Yu Gothic" panose="020B0400000000000000" pitchFamily="34" charset="-128"/>
                <a:ea typeface="Yu Gothic" panose="020B0400000000000000" pitchFamily="34" charset="-128"/>
              </a:rPr>
              <a:t>記入例</a:t>
            </a:r>
          </a:p>
        </p:txBody>
      </p:sp>
      <p:sp>
        <p:nvSpPr>
          <p:cNvPr id="4" name="スライド番号プレースホルダー 3">
            <a:extLst>
              <a:ext uri="{FF2B5EF4-FFF2-40B4-BE49-F238E27FC236}">
                <a16:creationId xmlns:a16="http://schemas.microsoft.com/office/drawing/2014/main" id="{EC0AD016-18F8-937B-C76B-B8D05D451523}"/>
              </a:ext>
            </a:extLst>
          </p:cNvPr>
          <p:cNvSpPr>
            <a:spLocks noGrp="1"/>
          </p:cNvSpPr>
          <p:nvPr>
            <p:ph type="sldNum" sz="quarter" idx="12"/>
          </p:nvPr>
        </p:nvSpPr>
        <p:spPr/>
        <p:txBody>
          <a:bodyPr/>
          <a:lstStyle/>
          <a:p>
            <a:fld id="{26317FC1-5595-0942-9BD9-527CF0EC310B}" type="slidenum">
              <a:rPr kumimoji="1" lang="ja-JP" altLang="en-US" smtClean="0"/>
              <a:t>7</a:t>
            </a:fld>
            <a:endParaRPr kumimoji="1" lang="ja-JP" altLang="en-US"/>
          </a:p>
        </p:txBody>
      </p:sp>
    </p:spTree>
    <p:extLst>
      <p:ext uri="{BB962C8B-B14F-4D97-AF65-F5344CB8AC3E}">
        <p14:creationId xmlns:p14="http://schemas.microsoft.com/office/powerpoint/2010/main" val="252822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ryoEMネットワーク">
            <a:extLst>
              <a:ext uri="{FF2B5EF4-FFF2-40B4-BE49-F238E27FC236}">
                <a16:creationId xmlns:a16="http://schemas.microsoft.com/office/drawing/2014/main" id="{6303FC19-C7E9-F042-82B9-C657BABBDB38}"/>
              </a:ext>
            </a:extLst>
          </p:cNvPr>
          <p:cNvSpPr txBox="1">
            <a:spLocks/>
          </p:cNvSpPr>
          <p:nvPr/>
        </p:nvSpPr>
        <p:spPr>
          <a:xfrm>
            <a:off x="0" y="144963"/>
            <a:ext cx="9905999" cy="1039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pPr algn="ctr"/>
            <a:r>
              <a:rPr lang="ja-JP" altLang="en-US" sz="4000" b="1">
                <a:latin typeface="メイリオ"/>
                <a:ea typeface="メイリオ"/>
                <a:cs typeface="メイリオ"/>
              </a:rPr>
              <a:t>施設紹介</a:t>
            </a:r>
            <a:r>
              <a:rPr lang="en-US" altLang="ja-JP" sz="4000" b="1" dirty="0">
                <a:latin typeface="メイリオ"/>
                <a:ea typeface="メイリオ"/>
                <a:cs typeface="メイリオ"/>
              </a:rPr>
              <a:t>【KEK】</a:t>
            </a:r>
          </a:p>
        </p:txBody>
      </p:sp>
      <p:sp>
        <p:nvSpPr>
          <p:cNvPr id="54" name="角丸四角形 53"/>
          <p:cNvSpPr/>
          <p:nvPr/>
        </p:nvSpPr>
        <p:spPr>
          <a:xfrm>
            <a:off x="6500999" y="1335459"/>
            <a:ext cx="2952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452999" y="4124794"/>
            <a:ext cx="9000000" cy="2520000"/>
          </a:xfrm>
          <a:prstGeom prst="roundRect">
            <a:avLst>
              <a:gd name="adj" fmla="val 8284"/>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452999" y="1331132"/>
            <a:ext cx="2952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7076999" y="1128404"/>
            <a:ext cx="180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人員体制</a:t>
            </a:r>
            <a:endParaRPr lang="ja-JP" altLang="en-US" sz="2200" b="1" dirty="0">
              <a:latin typeface="メイリオ"/>
              <a:ea typeface="メイリオ"/>
              <a:cs typeface="メイリオ"/>
            </a:endParaRPr>
          </a:p>
        </p:txBody>
      </p:sp>
      <p:sp>
        <p:nvSpPr>
          <p:cNvPr id="84" name="角丸四角形 83"/>
          <p:cNvSpPr/>
          <p:nvPr/>
        </p:nvSpPr>
        <p:spPr>
          <a:xfrm>
            <a:off x="3476999" y="1335459"/>
            <a:ext cx="2952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4052999" y="3933876"/>
            <a:ext cx="180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装置</a:t>
            </a:r>
            <a:endParaRPr lang="ja-JP" altLang="en-US" sz="2200" b="1" dirty="0">
              <a:latin typeface="メイリオ"/>
              <a:ea typeface="メイリオ"/>
              <a:cs typeface="メイリオ"/>
            </a:endParaRPr>
          </a:p>
        </p:txBody>
      </p:sp>
      <p:sp>
        <p:nvSpPr>
          <p:cNvPr id="87" name="正方形/長方形 86"/>
          <p:cNvSpPr/>
          <p:nvPr/>
        </p:nvSpPr>
        <p:spPr>
          <a:xfrm>
            <a:off x="4052999" y="1128404"/>
            <a:ext cx="180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ミッション</a:t>
            </a:r>
            <a:endParaRPr lang="ja-JP" altLang="en-US" sz="2200" b="1" dirty="0">
              <a:latin typeface="メイリオ"/>
              <a:ea typeface="メイリオ"/>
              <a:cs typeface="メイリオ"/>
            </a:endParaRPr>
          </a:p>
        </p:txBody>
      </p:sp>
      <p:sp>
        <p:nvSpPr>
          <p:cNvPr id="90" name="正方形/長方形 89"/>
          <p:cNvSpPr/>
          <p:nvPr/>
        </p:nvSpPr>
        <p:spPr>
          <a:xfrm>
            <a:off x="6502609" y="1475871"/>
            <a:ext cx="3024000" cy="2423740"/>
          </a:xfrm>
          <a:prstGeom prst="rect">
            <a:avLst/>
          </a:prstGeom>
          <a:noFill/>
        </p:spPr>
        <p:txBody>
          <a:bodyPr wrap="square">
            <a:spAutoFit/>
          </a:bodyPr>
          <a:lstStyle/>
          <a:p>
            <a:pPr>
              <a:lnSpc>
                <a:spcPct val="90000"/>
              </a:lnSpc>
            </a:pPr>
            <a:r>
              <a:rPr lang="en-US" altLang="ja-JP" sz="1200" b="1" dirty="0">
                <a:latin typeface="メイリオ"/>
                <a:ea typeface="メイリオ"/>
                <a:cs typeface="メイリオ"/>
              </a:rPr>
              <a:t>Director</a:t>
            </a:r>
            <a:r>
              <a:rPr lang="ja-JP" altLang="en-US" sz="1200" b="1">
                <a:latin typeface="メイリオ"/>
                <a:ea typeface="メイリオ"/>
                <a:cs typeface="メイリオ"/>
              </a:rPr>
              <a:t>：千田</a:t>
            </a:r>
            <a:endParaRPr lang="en-US" altLang="ja-JP" sz="1200" b="1" dirty="0">
              <a:latin typeface="メイリオ"/>
              <a:ea typeface="メイリオ"/>
              <a:cs typeface="メイリオ"/>
            </a:endParaRPr>
          </a:p>
          <a:p>
            <a:pPr>
              <a:lnSpc>
                <a:spcPct val="90000"/>
              </a:lnSpc>
            </a:pPr>
            <a:endParaRPr lang="en-US" altLang="ja-JP" sz="1200" b="1" dirty="0">
              <a:latin typeface="メイリオ"/>
              <a:ea typeface="メイリオ"/>
              <a:cs typeface="メイリオ"/>
            </a:endParaRPr>
          </a:p>
          <a:p>
            <a:pPr>
              <a:lnSpc>
                <a:spcPct val="90000"/>
              </a:lnSpc>
            </a:pPr>
            <a:r>
              <a:rPr lang="ja-JP" altLang="en-US" sz="1200" b="1">
                <a:latin typeface="メイリオ"/>
                <a:ea typeface="メイリオ"/>
                <a:cs typeface="メイリオ"/>
              </a:rPr>
              <a:t>測定支援</a:t>
            </a:r>
            <a:r>
              <a:rPr lang="en-US" altLang="ja-JP" sz="1200" b="1" dirty="0">
                <a:latin typeface="メイリオ"/>
                <a:ea typeface="メイリオ"/>
                <a:cs typeface="メイリオ"/>
              </a:rPr>
              <a:t>/</a:t>
            </a:r>
            <a:r>
              <a:rPr lang="ja-JP" altLang="en-US" sz="1200" b="1">
                <a:latin typeface="メイリオ"/>
                <a:ea typeface="メイリオ"/>
                <a:cs typeface="メイリオ"/>
              </a:rPr>
              <a:t>解析支援</a:t>
            </a:r>
            <a:r>
              <a:rPr lang="en-US" altLang="ja-JP" sz="1200" b="1" dirty="0">
                <a:latin typeface="メイリオ"/>
                <a:ea typeface="メイリオ"/>
                <a:cs typeface="メイリオ"/>
              </a:rPr>
              <a:t>/</a:t>
            </a:r>
            <a:r>
              <a:rPr lang="ja-JP" altLang="en-US" sz="1200" b="1">
                <a:latin typeface="メイリオ"/>
                <a:ea typeface="メイリオ"/>
                <a:cs typeface="メイリオ"/>
              </a:rPr>
              <a:t>装置維持</a:t>
            </a:r>
            <a:r>
              <a:rPr lang="en-US" altLang="ja-JP" sz="1200" b="1" dirty="0">
                <a:latin typeface="メイリオ"/>
                <a:ea typeface="メイリオ"/>
                <a:cs typeface="メイリオ"/>
              </a:rPr>
              <a:t>/</a:t>
            </a:r>
            <a:r>
              <a:rPr lang="ja-JP" altLang="en-US" sz="1200" b="1">
                <a:latin typeface="メイリオ"/>
                <a:ea typeface="メイリオ"/>
                <a:cs typeface="メイリオ"/>
              </a:rPr>
              <a:t>施設利用などの日常業務：</a:t>
            </a:r>
            <a:endParaRPr lang="en-US" altLang="ja-JP" sz="1200" b="1" dirty="0">
              <a:latin typeface="メイリオ"/>
              <a:ea typeface="メイリオ"/>
              <a:cs typeface="メイリオ"/>
            </a:endParaRPr>
          </a:p>
          <a:p>
            <a:pPr>
              <a:lnSpc>
                <a:spcPct val="90000"/>
              </a:lnSpc>
            </a:pPr>
            <a:r>
              <a:rPr lang="ja-JP" altLang="en-US" sz="1200" b="1">
                <a:latin typeface="メイリオ"/>
                <a:ea typeface="メイリオ"/>
                <a:cs typeface="メイリオ"/>
              </a:rPr>
              <a:t>安達</a:t>
            </a:r>
            <a:r>
              <a:rPr lang="en-US" altLang="ja-JP" sz="1200" b="1" dirty="0">
                <a:latin typeface="メイリオ"/>
                <a:ea typeface="メイリオ"/>
                <a:cs typeface="メイリオ"/>
              </a:rPr>
              <a:t>,</a:t>
            </a:r>
            <a:r>
              <a:rPr lang="ja-JP" altLang="en-US" sz="1200" b="1">
                <a:latin typeface="メイリオ"/>
                <a:ea typeface="メイリオ"/>
                <a:cs typeface="メイリオ"/>
              </a:rPr>
              <a:t>川崎</a:t>
            </a:r>
            <a:r>
              <a:rPr lang="en-US" altLang="ja-JP" sz="1200" b="1" dirty="0">
                <a:latin typeface="メイリオ"/>
                <a:ea typeface="メイリオ"/>
                <a:cs typeface="メイリオ"/>
              </a:rPr>
              <a:t>,</a:t>
            </a:r>
            <a:r>
              <a:rPr lang="ja-JP" altLang="en-US" sz="1200" b="1">
                <a:latin typeface="メイリオ"/>
                <a:ea typeface="メイリオ"/>
                <a:cs typeface="メイリオ"/>
              </a:rPr>
              <a:t>池田</a:t>
            </a:r>
            <a:r>
              <a:rPr lang="en-US" altLang="ja-JP" sz="1200" b="1" dirty="0">
                <a:latin typeface="メイリオ"/>
                <a:ea typeface="メイリオ"/>
                <a:cs typeface="メイリオ"/>
              </a:rPr>
              <a:t>,</a:t>
            </a:r>
            <a:r>
              <a:rPr lang="ja-JP" altLang="en-US" sz="1200" b="1">
                <a:latin typeface="メイリオ"/>
                <a:ea typeface="メイリオ"/>
                <a:cs typeface="メイリオ"/>
              </a:rPr>
              <a:t>久保田</a:t>
            </a:r>
            <a:r>
              <a:rPr lang="en-US" altLang="ja-JP" sz="1200" b="1" dirty="0">
                <a:latin typeface="メイリオ"/>
                <a:ea typeface="メイリオ"/>
                <a:cs typeface="メイリオ"/>
              </a:rPr>
              <a:t>,</a:t>
            </a:r>
            <a:r>
              <a:rPr lang="ja-JP" altLang="en-US" sz="1200" b="1">
                <a:latin typeface="メイリオ"/>
                <a:ea typeface="メイリオ"/>
                <a:cs typeface="メイリオ"/>
              </a:rPr>
              <a:t>増田</a:t>
            </a:r>
            <a:r>
              <a:rPr lang="en-US" altLang="ja-JP" sz="1200" b="1" dirty="0">
                <a:latin typeface="メイリオ"/>
                <a:ea typeface="メイリオ"/>
                <a:cs typeface="メイリオ"/>
              </a:rPr>
              <a:t>,</a:t>
            </a:r>
            <a:r>
              <a:rPr lang="ja-JP" altLang="en-US" sz="1200" b="1">
                <a:latin typeface="メイリオ"/>
                <a:ea typeface="メイリオ"/>
                <a:cs typeface="メイリオ"/>
              </a:rPr>
              <a:t>鮏川</a:t>
            </a:r>
            <a:r>
              <a:rPr lang="en-US" altLang="ja-JP" sz="1200" b="1" dirty="0">
                <a:latin typeface="メイリオ"/>
                <a:ea typeface="メイリオ"/>
                <a:cs typeface="メイリオ"/>
              </a:rPr>
              <a:t>,KEK</a:t>
            </a:r>
          </a:p>
          <a:p>
            <a:pPr>
              <a:lnSpc>
                <a:spcPct val="90000"/>
              </a:lnSpc>
            </a:pPr>
            <a:endParaRPr lang="en-US" altLang="ja-JP" sz="1200" b="1" dirty="0">
              <a:latin typeface="メイリオ"/>
              <a:ea typeface="メイリオ"/>
              <a:cs typeface="メイリオ"/>
            </a:endParaRPr>
          </a:p>
          <a:p>
            <a:pPr>
              <a:lnSpc>
                <a:spcPct val="90000"/>
              </a:lnSpc>
            </a:pPr>
            <a:r>
              <a:rPr lang="ja-JP" altLang="en-US" sz="1200" b="1">
                <a:latin typeface="メイリオ"/>
                <a:ea typeface="メイリオ"/>
                <a:cs typeface="メイリオ"/>
              </a:rPr>
              <a:t>解析環境構築や</a:t>
            </a:r>
            <a:r>
              <a:rPr lang="en-US" altLang="ja-JP" sz="1200" b="1" dirty="0">
                <a:latin typeface="メイリオ"/>
                <a:ea typeface="メイリオ"/>
                <a:cs typeface="メイリオ"/>
              </a:rPr>
              <a:t>AWS/</a:t>
            </a:r>
            <a:r>
              <a:rPr lang="en-US" altLang="ja-JP" sz="1200" b="1" dirty="0" err="1">
                <a:latin typeface="メイリオ"/>
                <a:ea typeface="メイリオ"/>
                <a:cs typeface="メイリオ"/>
              </a:rPr>
              <a:t>OnTheFly</a:t>
            </a:r>
            <a:r>
              <a:rPr lang="ja-JP" altLang="en-US" sz="1200" b="1">
                <a:latin typeface="メイリオ"/>
                <a:ea typeface="メイリオ"/>
                <a:cs typeface="メイリオ"/>
              </a:rPr>
              <a:t>などの高度化：守屋</a:t>
            </a:r>
            <a:r>
              <a:rPr lang="en-US" altLang="ja-JP" sz="1200" b="1" dirty="0">
                <a:latin typeface="メイリオ"/>
                <a:ea typeface="メイリオ"/>
                <a:cs typeface="メイリオ"/>
              </a:rPr>
              <a:t>,</a:t>
            </a:r>
            <a:r>
              <a:rPr lang="ja-JP" altLang="en-US" sz="1200" b="1">
                <a:latin typeface="メイリオ"/>
                <a:ea typeface="メイリオ"/>
                <a:cs typeface="メイリオ"/>
              </a:rPr>
              <a:t>山田</a:t>
            </a:r>
            <a:r>
              <a:rPr lang="en-US" altLang="ja-JP" sz="1200" b="1" dirty="0">
                <a:latin typeface="メイリオ"/>
                <a:ea typeface="メイリオ"/>
                <a:cs typeface="メイリオ"/>
              </a:rPr>
              <a:t>,</a:t>
            </a:r>
            <a:r>
              <a:rPr lang="ja-JP" altLang="en-US" sz="1200" b="1">
                <a:latin typeface="メイリオ"/>
                <a:ea typeface="メイリオ"/>
                <a:cs typeface="メイリオ"/>
              </a:rPr>
              <a:t>篠田</a:t>
            </a:r>
            <a:endParaRPr lang="en-US" altLang="ja-JP" sz="1200" b="1" dirty="0">
              <a:latin typeface="メイリオ"/>
              <a:ea typeface="メイリオ"/>
              <a:cs typeface="メイリオ"/>
            </a:endParaRPr>
          </a:p>
          <a:p>
            <a:pPr>
              <a:lnSpc>
                <a:spcPct val="90000"/>
              </a:lnSpc>
            </a:pPr>
            <a:endParaRPr lang="en-US" altLang="ja-JP" sz="1200" b="1" dirty="0">
              <a:latin typeface="メイリオ"/>
              <a:ea typeface="メイリオ"/>
              <a:cs typeface="メイリオ"/>
            </a:endParaRPr>
          </a:p>
          <a:p>
            <a:pPr>
              <a:lnSpc>
                <a:spcPct val="90000"/>
              </a:lnSpc>
            </a:pPr>
            <a:r>
              <a:rPr lang="ja-JP" altLang="en-US" sz="1200" b="1">
                <a:latin typeface="メイリオ"/>
                <a:ea typeface="メイリオ"/>
                <a:cs typeface="メイリオ"/>
              </a:rPr>
              <a:t>産学官連携：窪田</a:t>
            </a:r>
            <a:r>
              <a:rPr lang="en-US" altLang="ja-JP" sz="1200" b="1" dirty="0">
                <a:latin typeface="メイリオ"/>
                <a:ea typeface="メイリオ"/>
                <a:cs typeface="メイリオ"/>
              </a:rPr>
              <a:t>,KEK</a:t>
            </a:r>
            <a:r>
              <a:rPr lang="ja-JP" altLang="en-US" sz="1200" b="1">
                <a:latin typeface="メイリオ"/>
                <a:ea typeface="メイリオ"/>
                <a:cs typeface="メイリオ"/>
              </a:rPr>
              <a:t>オープンイノベーション室</a:t>
            </a:r>
            <a:endParaRPr lang="en-US" altLang="ja-JP" sz="1200" b="1" dirty="0">
              <a:latin typeface="メイリオ"/>
              <a:ea typeface="メイリオ"/>
              <a:cs typeface="メイリオ"/>
            </a:endParaRPr>
          </a:p>
          <a:p>
            <a:pPr>
              <a:lnSpc>
                <a:spcPct val="90000"/>
              </a:lnSpc>
            </a:pPr>
            <a:endParaRPr lang="en-US" altLang="ja-JP" sz="1200" b="1" dirty="0">
              <a:latin typeface="メイリオ"/>
              <a:ea typeface="メイリオ"/>
              <a:cs typeface="メイリオ"/>
            </a:endParaRPr>
          </a:p>
          <a:p>
            <a:pPr>
              <a:lnSpc>
                <a:spcPct val="90000"/>
              </a:lnSpc>
            </a:pPr>
            <a:r>
              <a:rPr lang="ja-JP" altLang="en-US" sz="1200" b="1">
                <a:latin typeface="メイリオ"/>
                <a:ea typeface="メイリオ"/>
                <a:cs typeface="メイリオ"/>
              </a:rPr>
              <a:t>（</a:t>
            </a:r>
            <a:r>
              <a:rPr lang="en-US" altLang="ja-JP" sz="1200" b="1" dirty="0">
                <a:latin typeface="メイリオ"/>
                <a:ea typeface="メイリオ"/>
                <a:cs typeface="メイリオ"/>
              </a:rPr>
              <a:t>*</a:t>
            </a:r>
            <a:r>
              <a:rPr lang="ja-JP" altLang="en-US" sz="1200" b="1">
                <a:latin typeface="メイリオ"/>
                <a:ea typeface="メイリオ"/>
                <a:cs typeface="メイリオ"/>
              </a:rPr>
              <a:t>この他、</a:t>
            </a:r>
            <a:r>
              <a:rPr lang="en-US" altLang="ja-JP" sz="1200" b="1" dirty="0" err="1">
                <a:latin typeface="メイリオ"/>
                <a:ea typeface="メイリオ"/>
                <a:cs typeface="メイリオ"/>
              </a:rPr>
              <a:t>microED</a:t>
            </a:r>
            <a:r>
              <a:rPr lang="ja-JP" altLang="en-US" sz="1200" b="1">
                <a:latin typeface="メイリオ"/>
                <a:ea typeface="メイリオ"/>
                <a:cs typeface="メイリオ"/>
              </a:rPr>
              <a:t>や技術的な高度化も行っています）</a:t>
            </a:r>
            <a:endParaRPr lang="en-US" altLang="ja-JP" sz="1200" b="1" dirty="0">
              <a:latin typeface="メイリオ"/>
              <a:ea typeface="メイリオ"/>
              <a:cs typeface="メイリオ"/>
            </a:endParaRPr>
          </a:p>
        </p:txBody>
      </p:sp>
      <p:sp>
        <p:nvSpPr>
          <p:cNvPr id="86" name="正方形/長方形 85"/>
          <p:cNvSpPr/>
          <p:nvPr/>
        </p:nvSpPr>
        <p:spPr>
          <a:xfrm>
            <a:off x="3602999" y="1633913"/>
            <a:ext cx="2700000" cy="2031325"/>
          </a:xfrm>
          <a:prstGeom prst="rect">
            <a:avLst/>
          </a:prstGeom>
          <a:noFill/>
        </p:spPr>
        <p:txBody>
          <a:bodyPr wrap="square">
            <a:spAutoFit/>
          </a:bodyPr>
          <a:lstStyle/>
          <a:p>
            <a:pPr marL="342900" indent="-342900">
              <a:buAutoNum type="arabicPeriod"/>
            </a:pPr>
            <a:r>
              <a:rPr lang="ja-JP" altLang="en-US" sz="1400" b="1" dirty="0">
                <a:latin typeface="メイリオ"/>
                <a:ea typeface="メイリオ"/>
                <a:cs typeface="メイリオ"/>
              </a:rPr>
              <a:t>外部利用者</a:t>
            </a:r>
            <a:r>
              <a:rPr lang="ja-JP" altLang="en-US" sz="1400" b="1">
                <a:latin typeface="メイリオ"/>
                <a:ea typeface="メイリオ"/>
                <a:cs typeface="メイリオ"/>
              </a:rPr>
              <a:t>への</a:t>
            </a:r>
            <a:br>
              <a:rPr lang="en-US" altLang="ja-JP" sz="1400" b="1" dirty="0">
                <a:latin typeface="メイリオ"/>
                <a:ea typeface="メイリオ"/>
                <a:cs typeface="メイリオ"/>
              </a:rPr>
            </a:br>
            <a:r>
              <a:rPr lang="ja-JP" altLang="en-US" sz="1400" b="1">
                <a:latin typeface="メイリオ"/>
                <a:ea typeface="メイリオ"/>
                <a:cs typeface="メイリオ"/>
              </a:rPr>
              <a:t>マシンタイム提供</a:t>
            </a:r>
            <a:br>
              <a:rPr lang="en-US" altLang="ja-JP" sz="1400" b="1" dirty="0">
                <a:latin typeface="メイリオ"/>
                <a:ea typeface="メイリオ"/>
                <a:cs typeface="メイリオ"/>
              </a:rPr>
            </a:br>
            <a:r>
              <a:rPr lang="ja-JP" altLang="en-US" sz="1200" b="1">
                <a:latin typeface="メイリオ"/>
                <a:ea typeface="メイリオ"/>
                <a:cs typeface="メイリオ"/>
              </a:rPr>
              <a:t>（</a:t>
            </a:r>
            <a:r>
              <a:rPr lang="en-US" altLang="ja-JP" sz="1200" b="1" dirty="0">
                <a:latin typeface="メイリオ"/>
                <a:ea typeface="メイリオ"/>
                <a:cs typeface="メイリオ"/>
              </a:rPr>
              <a:t>web</a:t>
            </a:r>
            <a:r>
              <a:rPr lang="ja-JP" altLang="en-US" sz="1200" b="1">
                <a:latin typeface="メイリオ"/>
                <a:ea typeface="メイリオ"/>
                <a:cs typeface="メイリオ"/>
              </a:rPr>
              <a:t>で全ての予定</a:t>
            </a:r>
            <a:r>
              <a:rPr lang="ja-JP" altLang="en-US" sz="1200" b="1" dirty="0">
                <a:latin typeface="メイリオ"/>
                <a:ea typeface="メイリオ"/>
                <a:cs typeface="メイリオ"/>
              </a:rPr>
              <a:t>を</a:t>
            </a:r>
            <a:r>
              <a:rPr lang="ja-JP" altLang="en-US" sz="1200" b="1">
                <a:latin typeface="メイリオ"/>
                <a:ea typeface="メイリオ"/>
                <a:cs typeface="メイリオ"/>
              </a:rPr>
              <a:t>公開）</a:t>
            </a:r>
            <a:endParaRPr lang="en-US" altLang="ja-JP" sz="1400" b="1" dirty="0">
              <a:latin typeface="メイリオ"/>
              <a:ea typeface="メイリオ"/>
              <a:cs typeface="メイリオ"/>
            </a:endParaRPr>
          </a:p>
          <a:p>
            <a:pPr marL="342900" indent="-342900">
              <a:buAutoNum type="arabicPeriod"/>
            </a:pPr>
            <a:endParaRPr lang="en-US" altLang="ja-JP" sz="900" b="1" dirty="0">
              <a:latin typeface="メイリオ"/>
              <a:ea typeface="メイリオ"/>
              <a:cs typeface="メイリオ"/>
            </a:endParaRPr>
          </a:p>
          <a:p>
            <a:pPr marL="342900" indent="-342900">
              <a:buAutoNum type="arabicPeriod"/>
            </a:pPr>
            <a:r>
              <a:rPr lang="ja-JP" altLang="en-US" sz="1400" b="1" dirty="0">
                <a:latin typeface="メイリオ"/>
                <a:ea typeface="メイリオ"/>
                <a:cs typeface="メイリオ"/>
              </a:rPr>
              <a:t>グリッド</a:t>
            </a:r>
            <a:r>
              <a:rPr lang="ja-JP" altLang="en-US" sz="1400" b="1">
                <a:latin typeface="メイリオ"/>
                <a:ea typeface="メイリオ"/>
                <a:cs typeface="メイリオ"/>
              </a:rPr>
              <a:t>凍結</a:t>
            </a:r>
            <a:r>
              <a:rPr lang="en-US" altLang="ja-JP" sz="1400" b="1" dirty="0">
                <a:latin typeface="メイリオ"/>
                <a:ea typeface="メイリオ"/>
                <a:cs typeface="メイリオ"/>
              </a:rPr>
              <a:t>/</a:t>
            </a:r>
            <a:r>
              <a:rPr lang="ja-JP" altLang="en-US" sz="1400" b="1">
                <a:latin typeface="メイリオ"/>
                <a:ea typeface="メイリオ"/>
                <a:cs typeface="メイリオ"/>
              </a:rPr>
              <a:t>測定の支援</a:t>
            </a:r>
            <a:br>
              <a:rPr lang="en-US" altLang="ja-JP" sz="1400" b="1" dirty="0">
                <a:latin typeface="メイリオ"/>
                <a:ea typeface="メイリオ"/>
                <a:cs typeface="メイリオ"/>
              </a:rPr>
            </a:br>
            <a:r>
              <a:rPr lang="ja-JP" altLang="en-US" sz="1200" b="1">
                <a:latin typeface="メイリオ"/>
                <a:ea typeface="メイリオ"/>
                <a:cs typeface="メイリオ"/>
              </a:rPr>
              <a:t>（</a:t>
            </a:r>
            <a:r>
              <a:rPr lang="ja-JP" altLang="en-US" sz="1200" b="1" dirty="0">
                <a:latin typeface="メイリオ"/>
                <a:ea typeface="メイリオ"/>
                <a:cs typeface="メイリオ"/>
              </a:rPr>
              <a:t>必要</a:t>
            </a:r>
            <a:r>
              <a:rPr lang="ja-JP" altLang="en-US" sz="1200" b="1">
                <a:latin typeface="メイリオ"/>
                <a:ea typeface="メイリオ"/>
                <a:cs typeface="メイリオ"/>
              </a:rPr>
              <a:t>に応じて解析支援）</a:t>
            </a:r>
            <a:endParaRPr lang="en-US" altLang="ja-JP" sz="1400" b="1" dirty="0">
              <a:latin typeface="メイリオ"/>
              <a:ea typeface="メイリオ"/>
              <a:cs typeface="メイリオ"/>
            </a:endParaRPr>
          </a:p>
          <a:p>
            <a:pPr marL="342900" indent="-342900">
              <a:buAutoNum type="arabicPeriod"/>
            </a:pPr>
            <a:endParaRPr lang="en-US" altLang="ja-JP" sz="900" b="1" dirty="0">
              <a:latin typeface="メイリオ"/>
              <a:ea typeface="メイリオ"/>
              <a:cs typeface="メイリオ"/>
            </a:endParaRPr>
          </a:p>
          <a:p>
            <a:pPr marL="342900" indent="-342900">
              <a:buAutoNum type="arabicPeriod"/>
            </a:pPr>
            <a:r>
              <a:rPr lang="ja-JP" altLang="en-US" sz="1400" b="1">
                <a:latin typeface="メイリオ"/>
                <a:ea typeface="メイリオ"/>
                <a:cs typeface="メイリオ"/>
              </a:rPr>
              <a:t>クライオ電</a:t>
            </a:r>
            <a:r>
              <a:rPr lang="ja-JP" altLang="en-US" sz="1400" b="1" dirty="0">
                <a:latin typeface="メイリオ"/>
                <a:ea typeface="メイリオ"/>
                <a:cs typeface="メイリオ"/>
              </a:rPr>
              <a:t>顕</a:t>
            </a:r>
            <a:r>
              <a:rPr lang="ja-JP" altLang="en-US" sz="1400" b="1">
                <a:latin typeface="メイリオ"/>
                <a:ea typeface="メイリオ"/>
                <a:cs typeface="メイリオ"/>
              </a:rPr>
              <a:t>に関する</a:t>
            </a:r>
            <a:br>
              <a:rPr lang="en-US" altLang="ja-JP" sz="1400" b="1" dirty="0">
                <a:latin typeface="メイリオ"/>
                <a:ea typeface="メイリオ"/>
                <a:cs typeface="メイリオ"/>
              </a:rPr>
            </a:br>
            <a:r>
              <a:rPr lang="ja-JP" altLang="en-US" sz="1400" b="1">
                <a:latin typeface="メイリオ"/>
                <a:ea typeface="メイリオ"/>
                <a:cs typeface="メイリオ"/>
              </a:rPr>
              <a:t>技術導入支援</a:t>
            </a:r>
            <a:br>
              <a:rPr lang="en-US" altLang="ja-JP" sz="1400" b="1" dirty="0">
                <a:latin typeface="メイリオ"/>
                <a:ea typeface="メイリオ"/>
                <a:cs typeface="メイリオ"/>
              </a:rPr>
            </a:br>
            <a:r>
              <a:rPr lang="ja-JP" altLang="en-US" sz="1200" b="1">
                <a:latin typeface="メイリオ"/>
                <a:ea typeface="メイリオ"/>
                <a:cs typeface="メイリオ"/>
              </a:rPr>
              <a:t>（各種トレーニングを開催）</a:t>
            </a:r>
            <a:endParaRPr lang="en-US" altLang="ja-JP" sz="1200" b="1" dirty="0">
              <a:latin typeface="メイリオ"/>
              <a:ea typeface="メイリオ"/>
              <a:cs typeface="メイリオ"/>
            </a:endParaRPr>
          </a:p>
        </p:txBody>
      </p:sp>
      <p:sp>
        <p:nvSpPr>
          <p:cNvPr id="16" name="正方形/長方形 15">
            <a:extLst>
              <a:ext uri="{FF2B5EF4-FFF2-40B4-BE49-F238E27FC236}">
                <a16:creationId xmlns:a16="http://schemas.microsoft.com/office/drawing/2014/main" id="{AF8B7BF6-2609-8441-B3BF-4F948C2827B5}"/>
              </a:ext>
            </a:extLst>
          </p:cNvPr>
          <p:cNvSpPr/>
          <p:nvPr/>
        </p:nvSpPr>
        <p:spPr>
          <a:xfrm>
            <a:off x="1028999" y="1128404"/>
            <a:ext cx="180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施設概要</a:t>
            </a:r>
            <a:endParaRPr lang="ja-JP" altLang="en-US" sz="2200" b="1" dirty="0">
              <a:latin typeface="メイリオ"/>
              <a:ea typeface="メイリオ"/>
              <a:cs typeface="メイリオ"/>
            </a:endParaRPr>
          </a:p>
        </p:txBody>
      </p:sp>
      <p:sp>
        <p:nvSpPr>
          <p:cNvPr id="17" name="正方形/長方形 16">
            <a:extLst>
              <a:ext uri="{FF2B5EF4-FFF2-40B4-BE49-F238E27FC236}">
                <a16:creationId xmlns:a16="http://schemas.microsoft.com/office/drawing/2014/main" id="{F132E0C4-9EF2-154B-A94D-15D1F9CB4DCC}"/>
              </a:ext>
            </a:extLst>
          </p:cNvPr>
          <p:cNvSpPr/>
          <p:nvPr/>
        </p:nvSpPr>
        <p:spPr>
          <a:xfrm>
            <a:off x="542999" y="1501174"/>
            <a:ext cx="2772000" cy="2339102"/>
          </a:xfrm>
          <a:prstGeom prst="rect">
            <a:avLst/>
          </a:prstGeom>
          <a:noFill/>
        </p:spPr>
        <p:txBody>
          <a:bodyPr wrap="square">
            <a:spAutoFit/>
          </a:bodyPr>
          <a:lstStyle/>
          <a:p>
            <a:r>
              <a:rPr lang="en-US" altLang="ja-JP" sz="1200" b="1" dirty="0">
                <a:latin typeface="メイリオ"/>
                <a:ea typeface="メイリオ"/>
                <a:cs typeface="メイリオ"/>
              </a:rPr>
              <a:t>FY2018</a:t>
            </a:r>
          </a:p>
          <a:p>
            <a:r>
              <a:rPr lang="ja-JP" altLang="en-US" sz="1400" b="1">
                <a:latin typeface="メイリオ"/>
                <a:ea typeface="メイリオ"/>
                <a:cs typeface="メイリオ"/>
              </a:rPr>
              <a:t>・</a:t>
            </a:r>
            <a:r>
              <a:rPr lang="en-US" altLang="ja-JP" sz="1400" b="1" dirty="0">
                <a:latin typeface="メイリオ"/>
                <a:ea typeface="メイリオ"/>
                <a:cs typeface="メイリオ"/>
              </a:rPr>
              <a:t>Talos Arctica</a:t>
            </a:r>
            <a:r>
              <a:rPr lang="ja-JP" altLang="en-US" sz="1400" b="1">
                <a:latin typeface="メイリオ"/>
                <a:ea typeface="メイリオ"/>
                <a:cs typeface="メイリオ"/>
              </a:rPr>
              <a:t>導入</a:t>
            </a:r>
            <a:endParaRPr lang="en-US" altLang="ja-JP" sz="1400" b="1" dirty="0">
              <a:latin typeface="メイリオ"/>
              <a:ea typeface="メイリオ"/>
              <a:cs typeface="メイリオ"/>
            </a:endParaRPr>
          </a:p>
          <a:p>
            <a:r>
              <a:rPr lang="en-US" altLang="ja-JP" sz="1200" b="1" dirty="0">
                <a:latin typeface="メイリオ"/>
                <a:ea typeface="メイリオ"/>
                <a:cs typeface="メイリオ"/>
              </a:rPr>
              <a:t>FY2019</a:t>
            </a:r>
          </a:p>
          <a:p>
            <a:r>
              <a:rPr lang="ja-JP" altLang="en-US" sz="1400" b="1">
                <a:latin typeface="メイリオ"/>
                <a:ea typeface="メイリオ"/>
                <a:cs typeface="メイリオ"/>
              </a:rPr>
              <a:t>・施設利用料制度開始</a:t>
            </a:r>
            <a:endParaRPr lang="en-US" altLang="ja-JP" sz="1400" b="1" dirty="0">
              <a:latin typeface="メイリオ"/>
              <a:ea typeface="メイリオ"/>
              <a:cs typeface="メイリオ"/>
            </a:endParaRPr>
          </a:p>
          <a:p>
            <a:r>
              <a:rPr lang="en-US" altLang="ja-JP" sz="1200" b="1" dirty="0">
                <a:latin typeface="メイリオ"/>
                <a:ea typeface="メイリオ"/>
                <a:cs typeface="メイリオ"/>
              </a:rPr>
              <a:t>FY2020</a:t>
            </a:r>
          </a:p>
          <a:p>
            <a:r>
              <a:rPr lang="ja-JP" altLang="en-US" sz="1400" b="1">
                <a:latin typeface="メイリオ"/>
                <a:ea typeface="メイリオ"/>
                <a:cs typeface="メイリオ"/>
              </a:rPr>
              <a:t>・</a:t>
            </a:r>
            <a:r>
              <a:rPr lang="en-US" altLang="ja-JP" sz="1400" b="1" dirty="0">
                <a:latin typeface="メイリオ"/>
                <a:ea typeface="メイリオ"/>
                <a:cs typeface="メイリオ"/>
              </a:rPr>
              <a:t>zoom</a:t>
            </a:r>
            <a:r>
              <a:rPr lang="ja-JP" altLang="en-US" sz="1400" b="1">
                <a:latin typeface="メイリオ"/>
                <a:ea typeface="メイリオ"/>
                <a:cs typeface="メイリオ"/>
              </a:rPr>
              <a:t>でのリモート実験開始</a:t>
            </a:r>
            <a:endParaRPr lang="en-US" altLang="ja-JP" sz="1400" b="1" dirty="0">
              <a:latin typeface="メイリオ"/>
              <a:ea typeface="メイリオ"/>
              <a:cs typeface="メイリオ"/>
            </a:endParaRPr>
          </a:p>
          <a:p>
            <a:r>
              <a:rPr lang="en-US" altLang="ja-JP" sz="1200" b="1" dirty="0">
                <a:latin typeface="メイリオ"/>
                <a:ea typeface="メイリオ"/>
                <a:cs typeface="メイリオ"/>
              </a:rPr>
              <a:t>FY2021</a:t>
            </a:r>
          </a:p>
          <a:p>
            <a:r>
              <a:rPr lang="ja-JP" altLang="en-US" sz="1400" b="1">
                <a:latin typeface="メイリオ"/>
                <a:ea typeface="メイリオ"/>
                <a:cs typeface="メイリオ"/>
              </a:rPr>
              <a:t>・</a:t>
            </a:r>
            <a:r>
              <a:rPr lang="en-US" altLang="ja-JP" sz="1400" b="1" dirty="0">
                <a:latin typeface="メイリオ"/>
                <a:ea typeface="メイリオ"/>
                <a:cs typeface="メイリオ"/>
              </a:rPr>
              <a:t>Talos</a:t>
            </a:r>
            <a:r>
              <a:rPr lang="ja-JP" altLang="en-US" sz="1400" b="1">
                <a:latin typeface="メイリオ"/>
                <a:ea typeface="メイリオ"/>
                <a:cs typeface="メイリオ"/>
              </a:rPr>
              <a:t>のカメラを</a:t>
            </a:r>
            <a:r>
              <a:rPr lang="en-US" altLang="ja-JP" sz="1400" b="1" dirty="0">
                <a:latin typeface="メイリオ"/>
                <a:ea typeface="メイリオ"/>
                <a:cs typeface="メイリオ"/>
              </a:rPr>
              <a:t>Falcon4</a:t>
            </a:r>
            <a:r>
              <a:rPr lang="ja-JP" altLang="en-US" sz="1400" b="1">
                <a:latin typeface="メイリオ"/>
                <a:ea typeface="メイリオ"/>
                <a:cs typeface="メイリオ"/>
              </a:rPr>
              <a:t>に</a:t>
            </a:r>
            <a:endParaRPr lang="en-US" altLang="ja-JP" sz="1400" b="1" dirty="0">
              <a:latin typeface="メイリオ"/>
              <a:ea typeface="メイリオ"/>
              <a:cs typeface="メイリオ"/>
            </a:endParaRPr>
          </a:p>
          <a:p>
            <a:r>
              <a:rPr lang="ja-JP" altLang="en-US" sz="1400" b="1">
                <a:latin typeface="メイリオ"/>
                <a:ea typeface="メイリオ"/>
                <a:cs typeface="メイリオ"/>
              </a:rPr>
              <a:t>・新棟建設＆引っ越し</a:t>
            </a:r>
            <a:endParaRPr lang="en-US" altLang="ja-JP" sz="1400" b="1" dirty="0">
              <a:latin typeface="メイリオ"/>
              <a:ea typeface="メイリオ"/>
              <a:cs typeface="メイリオ"/>
            </a:endParaRPr>
          </a:p>
          <a:p>
            <a:r>
              <a:rPr lang="en-US" altLang="ja-JP" sz="1200" b="1" dirty="0">
                <a:latin typeface="メイリオ"/>
                <a:ea typeface="メイリオ"/>
                <a:cs typeface="メイリオ"/>
              </a:rPr>
              <a:t>FY2022</a:t>
            </a:r>
          </a:p>
          <a:p>
            <a:r>
              <a:rPr lang="ja-JP" altLang="en-US" sz="1400" b="1">
                <a:latin typeface="メイリオ"/>
                <a:ea typeface="メイリオ"/>
                <a:cs typeface="メイリオ"/>
              </a:rPr>
              <a:t>・</a:t>
            </a:r>
            <a:r>
              <a:rPr lang="en-US" altLang="ja-JP" sz="1400" b="1" dirty="0">
                <a:latin typeface="メイリオ"/>
                <a:ea typeface="メイリオ"/>
                <a:cs typeface="メイリオ"/>
              </a:rPr>
              <a:t>300kV</a:t>
            </a:r>
            <a:r>
              <a:rPr lang="ja-JP" altLang="en-US" sz="1400" b="1">
                <a:latin typeface="メイリオ"/>
                <a:ea typeface="メイリオ"/>
                <a:cs typeface="メイリオ"/>
              </a:rPr>
              <a:t>クライオ電顕導入予定</a:t>
            </a:r>
            <a:endParaRPr lang="en-US" altLang="ja-JP" sz="1400" b="1" dirty="0">
              <a:latin typeface="メイリオ"/>
              <a:ea typeface="メイリオ"/>
              <a:cs typeface="メイリオ"/>
            </a:endParaRPr>
          </a:p>
        </p:txBody>
      </p:sp>
      <p:graphicFrame>
        <p:nvGraphicFramePr>
          <p:cNvPr id="24" name="表 23">
            <a:extLst>
              <a:ext uri="{FF2B5EF4-FFF2-40B4-BE49-F238E27FC236}">
                <a16:creationId xmlns:a16="http://schemas.microsoft.com/office/drawing/2014/main" id="{1709CA56-6327-7B4F-9D1E-1743BD6FCE04}"/>
              </a:ext>
            </a:extLst>
          </p:cNvPr>
          <p:cNvGraphicFramePr>
            <a:graphicFrameLocks noGrp="1"/>
          </p:cNvGraphicFramePr>
          <p:nvPr>
            <p:extLst>
              <p:ext uri="{D42A27DB-BD31-4B8C-83A1-F6EECF244321}">
                <p14:modId xmlns:p14="http://schemas.microsoft.com/office/powerpoint/2010/main" val="41244763"/>
              </p:ext>
            </p:extLst>
          </p:nvPr>
        </p:nvGraphicFramePr>
        <p:xfrm>
          <a:off x="595704" y="4274979"/>
          <a:ext cx="6399145" cy="2346960"/>
        </p:xfrm>
        <a:graphic>
          <a:graphicData uri="http://schemas.openxmlformats.org/drawingml/2006/table">
            <a:tbl>
              <a:tblPr firstRow="1" bandRow="1">
                <a:tableStyleId>{FABFCF23-3B69-468F-B69F-88F6DE6A72F2}</a:tableStyleId>
              </a:tblPr>
              <a:tblGrid>
                <a:gridCol w="1096781">
                  <a:extLst>
                    <a:ext uri="{9D8B030D-6E8A-4147-A177-3AD203B41FA5}">
                      <a16:colId xmlns:a16="http://schemas.microsoft.com/office/drawing/2014/main" val="20000"/>
                    </a:ext>
                  </a:extLst>
                </a:gridCol>
                <a:gridCol w="1325591">
                  <a:extLst>
                    <a:ext uri="{9D8B030D-6E8A-4147-A177-3AD203B41FA5}">
                      <a16:colId xmlns:a16="http://schemas.microsoft.com/office/drawing/2014/main" val="142583364"/>
                    </a:ext>
                  </a:extLst>
                </a:gridCol>
                <a:gridCol w="1325591">
                  <a:extLst>
                    <a:ext uri="{9D8B030D-6E8A-4147-A177-3AD203B41FA5}">
                      <a16:colId xmlns:a16="http://schemas.microsoft.com/office/drawing/2014/main" val="275286298"/>
                    </a:ext>
                  </a:extLst>
                </a:gridCol>
                <a:gridCol w="1325591">
                  <a:extLst>
                    <a:ext uri="{9D8B030D-6E8A-4147-A177-3AD203B41FA5}">
                      <a16:colId xmlns:a16="http://schemas.microsoft.com/office/drawing/2014/main" val="2566330796"/>
                    </a:ext>
                  </a:extLst>
                </a:gridCol>
                <a:gridCol w="1325591">
                  <a:extLst>
                    <a:ext uri="{9D8B030D-6E8A-4147-A177-3AD203B41FA5}">
                      <a16:colId xmlns:a16="http://schemas.microsoft.com/office/drawing/2014/main" val="3412413658"/>
                    </a:ext>
                  </a:extLst>
                </a:gridCol>
              </a:tblGrid>
              <a:tr h="161592">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電顕</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Titan </a:t>
                      </a:r>
                      <a:r>
                        <a:rPr kumimoji="1" lang="en-US" altLang="ja-JP" sz="1000" b="1" dirty="0" err="1">
                          <a:solidFill>
                            <a:schemeClr val="tx1"/>
                          </a:solidFill>
                          <a:latin typeface="Meiryo" panose="020B0604030504040204" pitchFamily="34" charset="-128"/>
                          <a:ea typeface="Meiryo" panose="020B0604030504040204" pitchFamily="34" charset="-128"/>
                          <a:cs typeface="メイリオ"/>
                        </a:rPr>
                        <a:t>Krios</a:t>
                      </a:r>
                      <a:r>
                        <a:rPr kumimoji="1" lang="en-US" altLang="ja-JP" sz="1000" b="1" dirty="0">
                          <a:solidFill>
                            <a:schemeClr val="tx1"/>
                          </a:solidFill>
                          <a:latin typeface="Meiryo" panose="020B0604030504040204" pitchFamily="34" charset="-128"/>
                          <a:ea typeface="Meiryo" panose="020B0604030504040204" pitchFamily="34" charset="-128"/>
                          <a:cs typeface="メイリオ"/>
                        </a:rPr>
                        <a:t> G4</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Talos Arctica G2</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0"/>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加速電圧</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300kV</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200kV</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1"/>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電子銃</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XFEG</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XFEG</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2"/>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位相板</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VPP</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VPP</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3"/>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主に使用する</a:t>
                      </a:r>
                      <a:endParaRPr kumimoji="1" lang="en-US" altLang="ja-JP" sz="1000" b="1" dirty="0">
                        <a:solidFill>
                          <a:schemeClr val="tx1"/>
                        </a:solidFill>
                        <a:latin typeface="Meiryo" panose="020B0604030504040204" pitchFamily="34" charset="-128"/>
                        <a:ea typeface="Meiryo" panose="020B0604030504040204" pitchFamily="34" charset="-128"/>
                        <a:cs typeface="メイリオ"/>
                      </a:endParaRPr>
                    </a:p>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カメラ</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Falcon4</a:t>
                      </a:r>
                    </a:p>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Ceta16MM</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Falcon4</a:t>
                      </a:r>
                    </a:p>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Ceta16MM</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576954190"/>
                  </a:ext>
                </a:extLst>
              </a:tr>
              <a:tr h="235043">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Energy Filter</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err="1">
                          <a:solidFill>
                            <a:schemeClr val="tx1"/>
                          </a:solidFill>
                          <a:latin typeface="Meiryo" panose="020B0604030504040204" pitchFamily="34" charset="-128"/>
                          <a:ea typeface="Meiryo" panose="020B0604030504040204" pitchFamily="34" charset="-128"/>
                          <a:cs typeface="メイリオ"/>
                        </a:rPr>
                        <a:t>Selectris</a:t>
                      </a:r>
                      <a:r>
                        <a:rPr kumimoji="1" lang="en-US" altLang="ja-JP" sz="1000" b="1" dirty="0">
                          <a:solidFill>
                            <a:schemeClr val="tx1"/>
                          </a:solidFill>
                          <a:latin typeface="Meiryo" panose="020B0604030504040204" pitchFamily="34" charset="-128"/>
                          <a:ea typeface="Meiryo" panose="020B0604030504040204" pitchFamily="34" charset="-128"/>
                          <a:cs typeface="メイリオ"/>
                        </a:rPr>
                        <a:t>-X</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なし</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901710506"/>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制御ソフト</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EPU, EPU-D</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EPU, EPU-D</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3811846842"/>
                  </a:ext>
                </a:extLst>
              </a:tr>
              <a:tr h="235043">
                <a:tc>
                  <a:txBody>
                    <a:bodyPr/>
                    <a:lstStyle/>
                    <a:p>
                      <a:pPr algn="ctr"/>
                      <a:r>
                        <a:rPr kumimoji="1" lang="ja-JP" altLang="en-US" sz="1000" b="1">
                          <a:solidFill>
                            <a:schemeClr val="tx1"/>
                          </a:solidFill>
                          <a:latin typeface="Meiryo" panose="020B0604030504040204" pitchFamily="34" charset="-128"/>
                          <a:ea typeface="Meiryo" panose="020B0604030504040204" pitchFamily="34" charset="-128"/>
                          <a:cs typeface="メイリオ"/>
                        </a:rPr>
                        <a:t>設置場所</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ja-JP" altLang="en-US" sz="900" b="1">
                          <a:solidFill>
                            <a:schemeClr val="tx1"/>
                          </a:solidFill>
                          <a:latin typeface="Meiryo" panose="020B0604030504040204" pitchFamily="34" charset="-128"/>
                          <a:ea typeface="Meiryo" panose="020B0604030504040204" pitchFamily="34" charset="-128"/>
                          <a:cs typeface="メイリオ"/>
                        </a:rPr>
                        <a:t>クライオ電顕実験棟</a:t>
                      </a:r>
                      <a:endParaRPr kumimoji="1" lang="ja-JP" altLang="en-US" sz="9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ja-JP" altLang="en-US" sz="900" b="1">
                          <a:solidFill>
                            <a:schemeClr val="tx1"/>
                          </a:solidFill>
                          <a:latin typeface="Meiryo" panose="020B0604030504040204" pitchFamily="34" charset="-128"/>
                          <a:ea typeface="Meiryo" panose="020B0604030504040204" pitchFamily="34" charset="-128"/>
                          <a:cs typeface="メイリオ"/>
                        </a:rPr>
                        <a:t>クライオ電顕実験棟</a:t>
                      </a:r>
                      <a:endParaRPr kumimoji="1" lang="ja-JP" altLang="en-US" sz="9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2781769026"/>
                  </a:ext>
                </a:extLst>
              </a:tr>
              <a:tr h="235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a:solidFill>
                            <a:schemeClr val="tx1"/>
                          </a:solidFill>
                          <a:latin typeface="Meiryo" panose="020B0604030504040204" pitchFamily="34" charset="-128"/>
                          <a:ea typeface="Meiryo" panose="020B0604030504040204" pitchFamily="34" charset="-128"/>
                          <a:cs typeface="メイリオ"/>
                        </a:rPr>
                        <a:t>内部</a:t>
                      </a:r>
                      <a:r>
                        <a:rPr kumimoji="1" lang="en-US" altLang="ja-JP" sz="1000" b="1" dirty="0">
                          <a:solidFill>
                            <a:schemeClr val="tx1"/>
                          </a:solidFill>
                          <a:latin typeface="Meiryo" panose="020B0604030504040204" pitchFamily="34" charset="-128"/>
                          <a:ea typeface="Meiryo" panose="020B0604030504040204" pitchFamily="34" charset="-128"/>
                          <a:cs typeface="メイリオ"/>
                        </a:rPr>
                        <a:t>:</a:t>
                      </a:r>
                      <a:r>
                        <a:rPr kumimoji="1" lang="ja-JP" altLang="en-US" sz="1000" b="1">
                          <a:solidFill>
                            <a:schemeClr val="tx1"/>
                          </a:solidFill>
                          <a:latin typeface="Meiryo" panose="020B0604030504040204" pitchFamily="34" charset="-128"/>
                          <a:ea typeface="Meiryo" panose="020B0604030504040204" pitchFamily="34" charset="-128"/>
                          <a:cs typeface="メイリオ"/>
                        </a:rPr>
                        <a:t>外部</a:t>
                      </a:r>
                      <a:r>
                        <a:rPr kumimoji="1" lang="en-US" altLang="ja-JP" sz="1000" b="1" dirty="0">
                          <a:solidFill>
                            <a:schemeClr val="tx1"/>
                          </a:solidFill>
                          <a:latin typeface="Meiryo" panose="020B0604030504040204" pitchFamily="34" charset="-128"/>
                          <a:ea typeface="Meiryo" panose="020B0604030504040204" pitchFamily="34" charset="-128"/>
                          <a:cs typeface="メイリオ"/>
                        </a:rPr>
                        <a:t>:</a:t>
                      </a:r>
                      <a:r>
                        <a:rPr kumimoji="1" lang="ja-JP" altLang="en-US" sz="1000" b="1">
                          <a:solidFill>
                            <a:schemeClr val="tx1"/>
                          </a:solidFill>
                          <a:latin typeface="Meiryo" panose="020B0604030504040204" pitchFamily="34" charset="-128"/>
                          <a:ea typeface="Meiryo" panose="020B0604030504040204" pitchFamily="34" charset="-128"/>
                          <a:cs typeface="メイリオ"/>
                        </a:rPr>
                        <a:t>企業</a:t>
                      </a: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1:7:2</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000" b="1" dirty="0">
                          <a:solidFill>
                            <a:schemeClr val="tx1"/>
                          </a:solidFill>
                          <a:latin typeface="Meiryo" panose="020B0604030504040204" pitchFamily="34" charset="-128"/>
                          <a:ea typeface="Meiryo" panose="020B0604030504040204" pitchFamily="34" charset="-128"/>
                          <a:cs typeface="メイリオ"/>
                        </a:rPr>
                        <a:t>1:7:2</a:t>
                      </a: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endParaRPr kumimoji="1" lang="ja-JP" altLang="en-US" sz="10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3949171944"/>
                  </a:ext>
                </a:extLst>
              </a:tr>
            </a:tbl>
          </a:graphicData>
        </a:graphic>
      </p:graphicFrame>
      <p:sp>
        <p:nvSpPr>
          <p:cNvPr id="2" name="テキスト ボックス 1">
            <a:extLst>
              <a:ext uri="{FF2B5EF4-FFF2-40B4-BE49-F238E27FC236}">
                <a16:creationId xmlns:a16="http://schemas.microsoft.com/office/drawing/2014/main" id="{06ABFF19-619C-094C-CA86-A4F54D0BED22}"/>
              </a:ext>
            </a:extLst>
          </p:cNvPr>
          <p:cNvSpPr txBox="1"/>
          <p:nvPr/>
        </p:nvSpPr>
        <p:spPr>
          <a:xfrm>
            <a:off x="6994850" y="4274979"/>
            <a:ext cx="2531760" cy="2308324"/>
          </a:xfrm>
          <a:prstGeom prst="rect">
            <a:avLst/>
          </a:prstGeom>
          <a:noFill/>
        </p:spPr>
        <p:txBody>
          <a:bodyPr wrap="square">
            <a:spAutoFit/>
          </a:bodyPr>
          <a:lstStyle/>
          <a:p>
            <a:r>
              <a:rPr lang="ja-JP" altLang="en-US" sz="1200" b="1">
                <a:latin typeface="メイリオ"/>
                <a:ea typeface="メイリオ"/>
                <a:cs typeface="メイリオ"/>
              </a:rPr>
              <a:t>利用料金</a:t>
            </a:r>
            <a:endParaRPr lang="en-US" altLang="ja-JP" sz="1200" b="1" dirty="0">
              <a:latin typeface="メイリオ"/>
              <a:ea typeface="メイリオ"/>
              <a:cs typeface="メイリオ"/>
            </a:endParaRPr>
          </a:p>
          <a:p>
            <a:r>
              <a:rPr lang="ja-JP" altLang="en-US" sz="1200" b="1">
                <a:latin typeface="メイリオ"/>
                <a:ea typeface="メイリオ"/>
              </a:rPr>
              <a:t>・アカデミアの場合</a:t>
            </a:r>
            <a:endParaRPr lang="en-US" altLang="ja-JP" sz="1200" b="1" dirty="0">
              <a:latin typeface="メイリオ"/>
              <a:ea typeface="メイリオ"/>
            </a:endParaRPr>
          </a:p>
          <a:p>
            <a:r>
              <a:rPr lang="ja-JP" altLang="en-US" sz="1200" b="1">
                <a:latin typeface="メイリオ"/>
                <a:ea typeface="メイリオ"/>
              </a:rPr>
              <a:t>　装置使用料</a:t>
            </a:r>
            <a:r>
              <a:rPr lang="en-US" altLang="ja-JP" sz="1200" b="1" dirty="0">
                <a:latin typeface="メイリオ"/>
                <a:ea typeface="メイリオ"/>
              </a:rPr>
              <a:t> 2,000</a:t>
            </a:r>
            <a:r>
              <a:rPr lang="ja-JP" altLang="en-US" sz="1200" b="1">
                <a:latin typeface="メイリオ"/>
                <a:ea typeface="メイリオ"/>
              </a:rPr>
              <a:t>円</a:t>
            </a:r>
            <a:r>
              <a:rPr lang="en-US" altLang="ja-JP" sz="1200" b="1" dirty="0">
                <a:latin typeface="メイリオ"/>
                <a:ea typeface="メイリオ"/>
              </a:rPr>
              <a:t>x24</a:t>
            </a:r>
            <a:r>
              <a:rPr lang="ja-JP" altLang="en-US" sz="1200" b="1">
                <a:latin typeface="メイリオ"/>
                <a:ea typeface="メイリオ"/>
              </a:rPr>
              <a:t>時間</a:t>
            </a:r>
            <a:endParaRPr lang="en-US" altLang="ja-JP" sz="1200" b="1" dirty="0">
              <a:latin typeface="メイリオ"/>
              <a:ea typeface="メイリオ"/>
            </a:endParaRPr>
          </a:p>
          <a:p>
            <a:r>
              <a:rPr lang="ja-JP" altLang="en-US" sz="1200" b="1">
                <a:latin typeface="メイリオ"/>
                <a:ea typeface="メイリオ"/>
              </a:rPr>
              <a:t>　付添測定　</a:t>
            </a:r>
            <a:r>
              <a:rPr lang="en-US" altLang="ja-JP" sz="1200" b="1" dirty="0">
                <a:latin typeface="メイリオ"/>
                <a:ea typeface="メイリオ"/>
              </a:rPr>
              <a:t> </a:t>
            </a:r>
            <a:r>
              <a:rPr lang="ja-JP" altLang="en-US" sz="1200" b="1">
                <a:latin typeface="メイリオ"/>
                <a:ea typeface="メイリオ"/>
              </a:rPr>
              <a:t>無料</a:t>
            </a:r>
            <a:endParaRPr lang="en-US" altLang="ja-JP" sz="1200" b="1" dirty="0">
              <a:latin typeface="メイリオ"/>
              <a:ea typeface="メイリオ"/>
            </a:endParaRPr>
          </a:p>
          <a:p>
            <a:r>
              <a:rPr lang="ja-JP" altLang="en-US" sz="1200" b="1">
                <a:latin typeface="メイリオ"/>
                <a:ea typeface="メイリオ"/>
              </a:rPr>
              <a:t>・企業の場合</a:t>
            </a:r>
            <a:endParaRPr lang="en-US" altLang="ja-JP" sz="1200" b="1" dirty="0">
              <a:latin typeface="メイリオ"/>
              <a:ea typeface="メイリオ"/>
            </a:endParaRPr>
          </a:p>
          <a:p>
            <a:r>
              <a:rPr lang="ja-JP" altLang="en-US" sz="1200" b="1">
                <a:latin typeface="メイリオ"/>
                <a:ea typeface="メイリオ"/>
              </a:rPr>
              <a:t>　装置使用料</a:t>
            </a:r>
            <a:r>
              <a:rPr lang="en-US" altLang="ja-JP" sz="1200" b="1" dirty="0">
                <a:latin typeface="メイリオ"/>
                <a:ea typeface="メイリオ"/>
              </a:rPr>
              <a:t> 10,000</a:t>
            </a:r>
            <a:r>
              <a:rPr lang="ja-JP" altLang="en-US" sz="1200" b="1">
                <a:latin typeface="メイリオ"/>
                <a:ea typeface="メイリオ"/>
              </a:rPr>
              <a:t>円</a:t>
            </a:r>
            <a:r>
              <a:rPr lang="en-US" altLang="ja-JP" sz="1200" b="1" dirty="0">
                <a:latin typeface="メイリオ"/>
                <a:ea typeface="メイリオ"/>
              </a:rPr>
              <a:t>x24</a:t>
            </a:r>
            <a:r>
              <a:rPr lang="ja-JP" altLang="en-US" sz="1200" b="1">
                <a:latin typeface="メイリオ"/>
                <a:ea typeface="メイリオ"/>
              </a:rPr>
              <a:t>時間</a:t>
            </a:r>
            <a:endParaRPr lang="en-US" altLang="ja-JP" sz="1200" b="1" dirty="0">
              <a:latin typeface="メイリオ"/>
              <a:ea typeface="メイリオ"/>
            </a:endParaRPr>
          </a:p>
          <a:p>
            <a:r>
              <a:rPr lang="ja-JP" altLang="en-US" sz="1200" b="1">
                <a:latin typeface="メイリオ"/>
                <a:ea typeface="メイリオ"/>
              </a:rPr>
              <a:t>　付添測定　</a:t>
            </a:r>
            <a:r>
              <a:rPr lang="en-US" altLang="ja-JP" sz="1200" b="1" dirty="0">
                <a:latin typeface="メイリオ"/>
                <a:ea typeface="メイリオ"/>
              </a:rPr>
              <a:t> 30,000</a:t>
            </a:r>
            <a:r>
              <a:rPr lang="ja-JP" altLang="en-US" sz="1200" b="1">
                <a:latin typeface="メイリオ"/>
                <a:ea typeface="メイリオ"/>
              </a:rPr>
              <a:t>円</a:t>
            </a:r>
            <a:r>
              <a:rPr lang="en-US" altLang="ja-JP" sz="1200" b="1" dirty="0">
                <a:latin typeface="メイリオ"/>
                <a:ea typeface="メイリオ"/>
              </a:rPr>
              <a:t>x8</a:t>
            </a:r>
            <a:r>
              <a:rPr lang="ja-JP" altLang="en-US" sz="1200" b="1">
                <a:latin typeface="メイリオ"/>
                <a:ea typeface="メイリオ"/>
              </a:rPr>
              <a:t>時間</a:t>
            </a:r>
            <a:endParaRPr lang="en-US" altLang="ja-JP" sz="1200" b="1" dirty="0">
              <a:latin typeface="メイリオ"/>
              <a:ea typeface="メイリオ"/>
            </a:endParaRPr>
          </a:p>
          <a:p>
            <a:r>
              <a:rPr lang="en-US" altLang="ja-JP" sz="1200" b="1" dirty="0">
                <a:latin typeface="メイリオ"/>
                <a:ea typeface="メイリオ"/>
              </a:rPr>
              <a:t>*</a:t>
            </a:r>
            <a:r>
              <a:rPr lang="ja-JP" altLang="en-US" sz="1200" b="1">
                <a:latin typeface="メイリオ"/>
                <a:ea typeface="メイリオ"/>
              </a:rPr>
              <a:t>アカデミアは消耗品、企業は消耗品</a:t>
            </a:r>
            <a:r>
              <a:rPr lang="en-US" altLang="ja-JP" sz="1200" b="1" dirty="0">
                <a:latin typeface="メイリオ"/>
                <a:ea typeface="メイリオ"/>
              </a:rPr>
              <a:t>+</a:t>
            </a:r>
            <a:r>
              <a:rPr lang="ja-JP" altLang="en-US" sz="1200" b="1">
                <a:latin typeface="メイリオ"/>
                <a:ea typeface="メイリオ"/>
              </a:rPr>
              <a:t>保守費の実費相当となっています</a:t>
            </a:r>
            <a:endParaRPr lang="en-US" altLang="ja-JP" sz="1200" b="1" dirty="0">
              <a:latin typeface="メイリオ"/>
              <a:ea typeface="メイリオ"/>
            </a:endParaRPr>
          </a:p>
          <a:p>
            <a:r>
              <a:rPr lang="en-US" altLang="ja-JP" sz="1200" b="1" dirty="0">
                <a:latin typeface="メイリオ"/>
                <a:ea typeface="メイリオ"/>
              </a:rPr>
              <a:t>*</a:t>
            </a:r>
            <a:r>
              <a:rPr lang="ja-JP" altLang="en-US" sz="1200" b="1">
                <a:latin typeface="メイリオ"/>
                <a:ea typeface="メイリオ"/>
              </a:rPr>
              <a:t>企業利用については、共同研究契約</a:t>
            </a:r>
            <a:r>
              <a:rPr lang="en-US" altLang="ja-JP" sz="1200" b="1" dirty="0">
                <a:latin typeface="メイリオ"/>
                <a:ea typeface="メイリオ"/>
              </a:rPr>
              <a:t>,</a:t>
            </a:r>
            <a:r>
              <a:rPr lang="ja-JP" altLang="en-US" sz="1200" b="1">
                <a:latin typeface="メイリオ"/>
                <a:ea typeface="メイリオ"/>
              </a:rPr>
              <a:t>学術指導契約などもあります</a:t>
            </a:r>
            <a:endParaRPr lang="en-US" altLang="ja-JP" sz="1200" b="1" dirty="0">
              <a:latin typeface="メイリオ"/>
              <a:ea typeface="メイリオ"/>
            </a:endParaRPr>
          </a:p>
        </p:txBody>
      </p:sp>
    </p:spTree>
    <p:extLst>
      <p:ext uri="{BB962C8B-B14F-4D97-AF65-F5344CB8AC3E}">
        <p14:creationId xmlns:p14="http://schemas.microsoft.com/office/powerpoint/2010/main" val="67098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dissolve">
                                      <p:cBhvr>
                                        <p:cTn id="10" dur="500"/>
                                        <p:tgtEl>
                                          <p:spTgt spid="5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dissolve">
                                      <p:cBhvr>
                                        <p:cTn id="13" dur="500"/>
                                        <p:tgtEl>
                                          <p:spTgt spid="7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dissolve">
                                      <p:cBhvr>
                                        <p:cTn id="16" dur="500"/>
                                        <p:tgtEl>
                                          <p:spTgt spid="8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dissolve">
                                      <p:cBhvr>
                                        <p:cTn id="19" dur="500"/>
                                        <p:tgtEl>
                                          <p:spTgt spid="9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dissolve">
                                      <p:cBhvr>
                                        <p:cTn id="22" dur="500"/>
                                        <p:tgtEl>
                                          <p:spTgt spid="84"/>
                                        </p:tgtEl>
                                      </p:cBhvr>
                                    </p:animEffect>
                                  </p:childTnLst>
                                </p:cTn>
                              </p:par>
                              <p:par>
                                <p:cTn id="23" presetID="9"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72" grpId="0" animBg="1"/>
      <p:bldP spid="84" grpId="0" animBg="1"/>
      <p:bldP spid="85" grpId="0" animBg="1"/>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角丸四角形 53"/>
          <p:cNvSpPr/>
          <p:nvPr/>
        </p:nvSpPr>
        <p:spPr>
          <a:xfrm>
            <a:off x="664021" y="4215323"/>
            <a:ext cx="4320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5085622" y="4215323"/>
            <a:ext cx="4320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671261" y="1410644"/>
            <a:ext cx="4320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角丸四角形 83"/>
          <p:cNvSpPr/>
          <p:nvPr/>
        </p:nvSpPr>
        <p:spPr>
          <a:xfrm>
            <a:off x="5085622" y="1414971"/>
            <a:ext cx="4320000" cy="2520000"/>
          </a:xfrm>
          <a:prstGeom prst="roundRect">
            <a:avLst>
              <a:gd name="adj" fmla="val 9595"/>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5445622" y="1214258"/>
            <a:ext cx="360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年間のマシンタイム配分</a:t>
            </a:r>
            <a:endParaRPr lang="ja-JP" altLang="en-US" sz="2200" b="1" dirty="0">
              <a:latin typeface="メイリオ"/>
              <a:ea typeface="メイリオ"/>
              <a:cs typeface="メイリオ"/>
            </a:endParaRPr>
          </a:p>
        </p:txBody>
      </p:sp>
      <p:sp>
        <p:nvSpPr>
          <p:cNvPr id="87" name="正方形/長方形 86"/>
          <p:cNvSpPr/>
          <p:nvPr/>
        </p:nvSpPr>
        <p:spPr>
          <a:xfrm>
            <a:off x="1031261" y="1214258"/>
            <a:ext cx="3600000" cy="430887"/>
          </a:xfrm>
          <a:prstGeom prst="rect">
            <a:avLst/>
          </a:prstGeom>
          <a:solidFill>
            <a:schemeClr val="bg1"/>
          </a:solidFill>
        </p:spPr>
        <p:txBody>
          <a:bodyPr wrap="square">
            <a:spAutoFit/>
          </a:bodyPr>
          <a:lstStyle/>
          <a:p>
            <a:pPr algn="ctr"/>
            <a:r>
              <a:rPr lang="en-US" altLang="ja-JP" sz="2200" b="1" dirty="0">
                <a:latin typeface="メイリオ"/>
                <a:ea typeface="メイリオ"/>
                <a:cs typeface="メイリオ"/>
              </a:rPr>
              <a:t>1</a:t>
            </a:r>
            <a:r>
              <a:rPr lang="ja-JP" altLang="en-US" sz="2200" b="1">
                <a:latin typeface="メイリオ"/>
                <a:ea typeface="メイリオ"/>
                <a:cs typeface="メイリオ"/>
              </a:rPr>
              <a:t>日の流れ・</a:t>
            </a:r>
            <a:r>
              <a:rPr lang="en-US" altLang="ja-JP" sz="2200" b="1" dirty="0">
                <a:latin typeface="メイリオ"/>
                <a:ea typeface="メイリオ"/>
                <a:cs typeface="メイリオ"/>
              </a:rPr>
              <a:t>1</a:t>
            </a:r>
            <a:r>
              <a:rPr lang="ja-JP" altLang="en-US" sz="2200" b="1">
                <a:latin typeface="メイリオ"/>
                <a:ea typeface="メイリオ"/>
                <a:cs typeface="メイリオ"/>
              </a:rPr>
              <a:t>週間の流れ</a:t>
            </a:r>
            <a:endParaRPr lang="ja-JP" altLang="en-US" sz="2200" b="1" dirty="0">
              <a:latin typeface="メイリオ"/>
              <a:ea typeface="メイリオ"/>
              <a:cs typeface="メイリオ"/>
            </a:endParaRPr>
          </a:p>
        </p:txBody>
      </p:sp>
      <p:sp>
        <p:nvSpPr>
          <p:cNvPr id="88" name="正方形/長方形 87"/>
          <p:cNvSpPr/>
          <p:nvPr/>
        </p:nvSpPr>
        <p:spPr>
          <a:xfrm>
            <a:off x="1744021" y="4030098"/>
            <a:ext cx="216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利用グループ数</a:t>
            </a:r>
            <a:endParaRPr lang="ja-JP" altLang="en-US" sz="2200" b="1" dirty="0">
              <a:latin typeface="メイリオ"/>
              <a:ea typeface="メイリオ"/>
              <a:cs typeface="メイリオ"/>
            </a:endParaRPr>
          </a:p>
        </p:txBody>
      </p:sp>
      <p:graphicFrame>
        <p:nvGraphicFramePr>
          <p:cNvPr id="3" name="表 2"/>
          <p:cNvGraphicFramePr>
            <a:graphicFrameLocks noGrp="1"/>
          </p:cNvGraphicFramePr>
          <p:nvPr>
            <p:extLst>
              <p:ext uri="{D42A27DB-BD31-4B8C-83A1-F6EECF244321}">
                <p14:modId xmlns:p14="http://schemas.microsoft.com/office/powerpoint/2010/main" val="233010980"/>
              </p:ext>
            </p:extLst>
          </p:nvPr>
        </p:nvGraphicFramePr>
        <p:xfrm>
          <a:off x="756320" y="4428268"/>
          <a:ext cx="4135403" cy="2243560"/>
        </p:xfrm>
        <a:graphic>
          <a:graphicData uri="http://schemas.openxmlformats.org/drawingml/2006/table">
            <a:tbl>
              <a:tblPr firstRow="1" bandRow="1">
                <a:tableStyleId>{1E171933-4619-4E11-9A3F-F7608DF75F80}</a:tableStyleId>
              </a:tblPr>
              <a:tblGrid>
                <a:gridCol w="1409137">
                  <a:extLst>
                    <a:ext uri="{9D8B030D-6E8A-4147-A177-3AD203B41FA5}">
                      <a16:colId xmlns:a16="http://schemas.microsoft.com/office/drawing/2014/main" val="20000"/>
                    </a:ext>
                  </a:extLst>
                </a:gridCol>
                <a:gridCol w="1574800">
                  <a:extLst>
                    <a:ext uri="{9D8B030D-6E8A-4147-A177-3AD203B41FA5}">
                      <a16:colId xmlns:a16="http://schemas.microsoft.com/office/drawing/2014/main" val="20001"/>
                    </a:ext>
                  </a:extLst>
                </a:gridCol>
                <a:gridCol w="1151466">
                  <a:extLst>
                    <a:ext uri="{9D8B030D-6E8A-4147-A177-3AD203B41FA5}">
                      <a16:colId xmlns:a16="http://schemas.microsoft.com/office/drawing/2014/main" val="20002"/>
                    </a:ext>
                  </a:extLst>
                </a:gridCol>
              </a:tblGrid>
              <a:tr h="448712">
                <a:tc>
                  <a:txBody>
                    <a:bodyPr/>
                    <a:lstStyle/>
                    <a:p>
                      <a:pPr algn="ctr"/>
                      <a:endParaRPr kumimoji="1" lang="ja-JP" altLang="en-US" sz="1600" b="1" dirty="0">
                        <a:solidFill>
                          <a:schemeClr val="tx1"/>
                        </a:solidFill>
                        <a:latin typeface="メイリオ"/>
                        <a:ea typeface="メイリオ"/>
                        <a:cs typeface="メイリオ"/>
                      </a:endParaRPr>
                    </a:p>
                  </a:txBody>
                  <a:tcPr anchor="ctr"/>
                </a:tc>
                <a:tc>
                  <a:txBody>
                    <a:bodyPr/>
                    <a:lstStyle/>
                    <a:p>
                      <a:pPr algn="ctr"/>
                      <a:r>
                        <a:rPr kumimoji="1" lang="ja-JP" altLang="en-US" sz="1600" b="1" dirty="0">
                          <a:solidFill>
                            <a:schemeClr val="tx1"/>
                          </a:solidFill>
                          <a:latin typeface="メイリオ"/>
                          <a:ea typeface="メイリオ"/>
                          <a:cs typeface="メイリオ"/>
                        </a:rPr>
                        <a:t>アカデミア</a:t>
                      </a:r>
                    </a:p>
                  </a:txBody>
                  <a:tcPr anchor="ctr"/>
                </a:tc>
                <a:tc>
                  <a:txBody>
                    <a:bodyPr/>
                    <a:lstStyle/>
                    <a:p>
                      <a:pPr algn="ctr"/>
                      <a:r>
                        <a:rPr kumimoji="1" lang="ja-JP" altLang="en-US" sz="1600" b="1" dirty="0">
                          <a:solidFill>
                            <a:schemeClr val="tx1"/>
                          </a:solidFill>
                          <a:latin typeface="メイリオ"/>
                          <a:ea typeface="メイリオ"/>
                          <a:cs typeface="メイリオ"/>
                        </a:rPr>
                        <a:t>企業</a:t>
                      </a:r>
                    </a:p>
                  </a:txBody>
                  <a:tcPr anchor="ctr"/>
                </a:tc>
                <a:extLst>
                  <a:ext uri="{0D108BD9-81ED-4DB2-BD59-A6C34878D82A}">
                    <a16:rowId xmlns:a16="http://schemas.microsoft.com/office/drawing/2014/main" val="10000"/>
                  </a:ext>
                </a:extLst>
              </a:tr>
              <a:tr h="448712">
                <a:tc>
                  <a:txBody>
                    <a:bodyPr/>
                    <a:lstStyle/>
                    <a:p>
                      <a:pPr algn="ctr"/>
                      <a:r>
                        <a:rPr kumimoji="1" lang="en-US" altLang="ja-JP" sz="1600" b="1" dirty="0">
                          <a:solidFill>
                            <a:schemeClr val="tx1"/>
                          </a:solidFill>
                          <a:latin typeface="メイリオ"/>
                          <a:ea typeface="メイリオ"/>
                          <a:cs typeface="メイリオ"/>
                        </a:rPr>
                        <a:t>2018</a:t>
                      </a:r>
                      <a:r>
                        <a:rPr kumimoji="1" lang="ja-JP" altLang="en-US" sz="1600" b="1" dirty="0">
                          <a:solidFill>
                            <a:schemeClr val="tx1"/>
                          </a:solidFill>
                          <a:latin typeface="メイリオ"/>
                          <a:ea typeface="メイリオ"/>
                          <a:cs typeface="メイリオ"/>
                        </a:rPr>
                        <a:t>年度</a:t>
                      </a:r>
                    </a:p>
                  </a:txBody>
                  <a:tcPr anchor="ctr"/>
                </a:tc>
                <a:tc>
                  <a:txBody>
                    <a:bodyPr/>
                    <a:lstStyle/>
                    <a:p>
                      <a:pPr algn="ctr"/>
                      <a:r>
                        <a:rPr kumimoji="1" lang="en-US" altLang="ja-JP" sz="1600" b="1" dirty="0">
                          <a:solidFill>
                            <a:schemeClr val="tx1"/>
                          </a:solidFill>
                          <a:latin typeface="メイリオ"/>
                          <a:ea typeface="メイリオ"/>
                          <a:cs typeface="メイリオ"/>
                        </a:rPr>
                        <a:t>23</a:t>
                      </a:r>
                      <a:r>
                        <a:rPr kumimoji="1" lang="ja-JP" altLang="en-US" sz="1600" b="1" dirty="0">
                          <a:solidFill>
                            <a:schemeClr val="tx1"/>
                          </a:solidFill>
                          <a:latin typeface="メイリオ"/>
                          <a:ea typeface="メイリオ"/>
                          <a:cs typeface="メイリオ"/>
                        </a:rPr>
                        <a:t>グループ</a:t>
                      </a:r>
                    </a:p>
                  </a:txBody>
                  <a:tcPr anchor="ctr"/>
                </a:tc>
                <a:tc>
                  <a:txBody>
                    <a:bodyPr/>
                    <a:lstStyle/>
                    <a:p>
                      <a:pPr algn="ctr"/>
                      <a:r>
                        <a:rPr kumimoji="1" lang="en-US" altLang="ja-JP" sz="1600" b="1" dirty="0">
                          <a:solidFill>
                            <a:schemeClr val="tx1"/>
                          </a:solidFill>
                          <a:latin typeface="メイリオ"/>
                          <a:ea typeface="メイリオ"/>
                          <a:cs typeface="メイリオ"/>
                        </a:rPr>
                        <a:t>13</a:t>
                      </a:r>
                      <a:r>
                        <a:rPr kumimoji="1" lang="ja-JP" altLang="en-US" sz="1600" b="1" dirty="0">
                          <a:solidFill>
                            <a:schemeClr val="tx1"/>
                          </a:solidFill>
                          <a:latin typeface="メイリオ"/>
                          <a:ea typeface="メイリオ"/>
                          <a:cs typeface="メイリオ"/>
                        </a:rPr>
                        <a:t>社</a:t>
                      </a:r>
                    </a:p>
                  </a:txBody>
                  <a:tcPr anchor="ctr"/>
                </a:tc>
                <a:extLst>
                  <a:ext uri="{0D108BD9-81ED-4DB2-BD59-A6C34878D82A}">
                    <a16:rowId xmlns:a16="http://schemas.microsoft.com/office/drawing/2014/main" val="10001"/>
                  </a:ext>
                </a:extLst>
              </a:tr>
              <a:tr h="448712">
                <a:tc>
                  <a:txBody>
                    <a:bodyPr/>
                    <a:lstStyle/>
                    <a:p>
                      <a:pPr algn="ctr"/>
                      <a:r>
                        <a:rPr kumimoji="1" lang="en-US" altLang="ja-JP" sz="1600" b="1" dirty="0">
                          <a:solidFill>
                            <a:schemeClr val="tx1"/>
                          </a:solidFill>
                          <a:latin typeface="メイリオ"/>
                          <a:ea typeface="メイリオ"/>
                          <a:cs typeface="メイリオ"/>
                        </a:rPr>
                        <a:t>2019</a:t>
                      </a:r>
                      <a:r>
                        <a:rPr kumimoji="1" lang="ja-JP" altLang="en-US" sz="1600" b="1" dirty="0">
                          <a:solidFill>
                            <a:schemeClr val="tx1"/>
                          </a:solidFill>
                          <a:latin typeface="メイリオ"/>
                          <a:ea typeface="メイリオ"/>
                          <a:cs typeface="メイリオ"/>
                        </a:rPr>
                        <a:t>年度</a:t>
                      </a:r>
                    </a:p>
                  </a:txBody>
                  <a:tcPr anchor="ctr"/>
                </a:tc>
                <a:tc>
                  <a:txBody>
                    <a:bodyPr/>
                    <a:lstStyle/>
                    <a:p>
                      <a:pPr algn="ctr"/>
                      <a:r>
                        <a:rPr kumimoji="1" lang="en-US" altLang="ja-JP" sz="1600" b="1" dirty="0">
                          <a:solidFill>
                            <a:schemeClr val="tx1"/>
                          </a:solidFill>
                          <a:latin typeface="メイリオ"/>
                          <a:ea typeface="メイリオ"/>
                          <a:cs typeface="メイリオ"/>
                        </a:rPr>
                        <a:t>28</a:t>
                      </a:r>
                      <a:r>
                        <a:rPr kumimoji="1" lang="ja-JP" altLang="en-US" sz="1600" b="1" dirty="0">
                          <a:solidFill>
                            <a:schemeClr val="tx1"/>
                          </a:solidFill>
                          <a:latin typeface="メイリオ"/>
                          <a:ea typeface="メイリオ"/>
                          <a:cs typeface="メイリオ"/>
                        </a:rPr>
                        <a:t>グループ</a:t>
                      </a:r>
                    </a:p>
                  </a:txBody>
                  <a:tcPr anchor="ctr"/>
                </a:tc>
                <a:tc>
                  <a:txBody>
                    <a:bodyPr/>
                    <a:lstStyle/>
                    <a:p>
                      <a:pPr algn="ctr"/>
                      <a:r>
                        <a:rPr kumimoji="1" lang="en-US" altLang="ja-JP" sz="1600" b="1" dirty="0">
                          <a:solidFill>
                            <a:schemeClr val="tx1"/>
                          </a:solidFill>
                          <a:latin typeface="メイリオ"/>
                          <a:ea typeface="メイリオ"/>
                          <a:cs typeface="メイリオ"/>
                        </a:rPr>
                        <a:t>8</a:t>
                      </a:r>
                      <a:r>
                        <a:rPr kumimoji="1" lang="ja-JP" altLang="en-US" sz="1600" b="1" dirty="0">
                          <a:solidFill>
                            <a:schemeClr val="tx1"/>
                          </a:solidFill>
                          <a:latin typeface="メイリオ"/>
                          <a:ea typeface="メイリオ"/>
                          <a:cs typeface="メイリオ"/>
                        </a:rPr>
                        <a:t>社</a:t>
                      </a:r>
                    </a:p>
                  </a:txBody>
                  <a:tcPr anchor="ctr"/>
                </a:tc>
                <a:extLst>
                  <a:ext uri="{0D108BD9-81ED-4DB2-BD59-A6C34878D82A}">
                    <a16:rowId xmlns:a16="http://schemas.microsoft.com/office/drawing/2014/main" val="10002"/>
                  </a:ext>
                </a:extLst>
              </a:tr>
              <a:tr h="448712">
                <a:tc>
                  <a:txBody>
                    <a:bodyPr/>
                    <a:lstStyle/>
                    <a:p>
                      <a:pPr algn="ctr"/>
                      <a:r>
                        <a:rPr kumimoji="1" lang="ja-JP" altLang="en-US" sz="1600" b="1" dirty="0">
                          <a:solidFill>
                            <a:schemeClr val="tx1"/>
                          </a:solidFill>
                          <a:latin typeface="メイリオ"/>
                          <a:ea typeface="メイリオ"/>
                          <a:cs typeface="メイリオ"/>
                        </a:rPr>
                        <a:t>2</a:t>
                      </a:r>
                      <a:r>
                        <a:rPr kumimoji="1" lang="en-US" altLang="ja-JP" sz="1600" b="1" dirty="0">
                          <a:solidFill>
                            <a:schemeClr val="tx1"/>
                          </a:solidFill>
                          <a:latin typeface="メイリオ"/>
                          <a:ea typeface="メイリオ"/>
                          <a:cs typeface="メイリオ"/>
                        </a:rPr>
                        <a:t>020</a:t>
                      </a:r>
                      <a:r>
                        <a:rPr kumimoji="1" lang="ja-JP" altLang="en-US" sz="1600" b="1" dirty="0">
                          <a:solidFill>
                            <a:schemeClr val="tx1"/>
                          </a:solidFill>
                          <a:latin typeface="メイリオ"/>
                          <a:ea typeface="メイリオ"/>
                          <a:cs typeface="メイリオ"/>
                        </a:rPr>
                        <a:t>年度</a:t>
                      </a:r>
                    </a:p>
                  </a:txBody>
                  <a:tcPr anchor="ctr"/>
                </a:tc>
                <a:tc>
                  <a:txBody>
                    <a:bodyPr/>
                    <a:lstStyle/>
                    <a:p>
                      <a:pPr algn="ctr"/>
                      <a:r>
                        <a:rPr kumimoji="1" lang="en-US" altLang="ja-JP" sz="1600" b="1" dirty="0">
                          <a:solidFill>
                            <a:schemeClr val="tx1"/>
                          </a:solidFill>
                          <a:latin typeface="メイリオ"/>
                          <a:ea typeface="メイリオ"/>
                          <a:cs typeface="メイリオ"/>
                        </a:rPr>
                        <a:t>39</a:t>
                      </a:r>
                      <a:r>
                        <a:rPr kumimoji="1" lang="ja-JP" altLang="en-US" sz="1600" b="1" dirty="0">
                          <a:solidFill>
                            <a:schemeClr val="tx1"/>
                          </a:solidFill>
                          <a:latin typeface="メイリオ"/>
                          <a:ea typeface="メイリオ"/>
                          <a:cs typeface="メイリオ"/>
                        </a:rPr>
                        <a:t>グループ</a:t>
                      </a:r>
                    </a:p>
                  </a:txBody>
                  <a:tcPr anchor="ctr"/>
                </a:tc>
                <a:tc>
                  <a:txBody>
                    <a:bodyPr/>
                    <a:lstStyle/>
                    <a:p>
                      <a:pPr algn="ctr"/>
                      <a:r>
                        <a:rPr kumimoji="1" lang="en-US" altLang="ja-JP" sz="1600" b="1" dirty="0">
                          <a:solidFill>
                            <a:schemeClr val="tx1"/>
                          </a:solidFill>
                          <a:latin typeface="メイリオ"/>
                          <a:ea typeface="メイリオ"/>
                          <a:cs typeface="メイリオ"/>
                        </a:rPr>
                        <a:t>10</a:t>
                      </a:r>
                      <a:r>
                        <a:rPr kumimoji="1" lang="ja-JP" altLang="en-US" sz="1600" b="1" dirty="0">
                          <a:solidFill>
                            <a:schemeClr val="tx1"/>
                          </a:solidFill>
                          <a:latin typeface="メイリオ"/>
                          <a:ea typeface="メイリオ"/>
                          <a:cs typeface="メイリオ"/>
                        </a:rPr>
                        <a:t>社</a:t>
                      </a:r>
                    </a:p>
                  </a:txBody>
                  <a:tcPr anchor="ctr"/>
                </a:tc>
                <a:extLst>
                  <a:ext uri="{0D108BD9-81ED-4DB2-BD59-A6C34878D82A}">
                    <a16:rowId xmlns:a16="http://schemas.microsoft.com/office/drawing/2014/main" val="10003"/>
                  </a:ext>
                </a:extLst>
              </a:tr>
              <a:tr h="448712">
                <a:tc>
                  <a:txBody>
                    <a:bodyPr/>
                    <a:lstStyle/>
                    <a:p>
                      <a:pPr algn="ctr"/>
                      <a:r>
                        <a:rPr kumimoji="1" lang="en-US" altLang="ja-JP" sz="1600" b="1" dirty="0">
                          <a:solidFill>
                            <a:schemeClr val="tx1"/>
                          </a:solidFill>
                          <a:latin typeface="メイリオ"/>
                          <a:ea typeface="メイリオ"/>
                          <a:cs typeface="メイリオ"/>
                        </a:rPr>
                        <a:t>2021</a:t>
                      </a:r>
                      <a:r>
                        <a:rPr kumimoji="1" lang="ja-JP" altLang="en-US" sz="1600" b="1">
                          <a:solidFill>
                            <a:schemeClr val="tx1"/>
                          </a:solidFill>
                          <a:latin typeface="メイリオ"/>
                          <a:ea typeface="メイリオ"/>
                          <a:cs typeface="メイリオ"/>
                        </a:rPr>
                        <a:t>年度</a:t>
                      </a:r>
                      <a:endParaRPr kumimoji="1" lang="ja-JP" altLang="en-US" sz="1600" b="1" dirty="0">
                        <a:solidFill>
                          <a:schemeClr val="tx1"/>
                        </a:solidFill>
                        <a:latin typeface="メイリオ"/>
                        <a:ea typeface="メイリオ"/>
                        <a:cs typeface="メイリオ"/>
                      </a:endParaRPr>
                    </a:p>
                  </a:txBody>
                  <a:tcPr anchor="ctr"/>
                </a:tc>
                <a:tc>
                  <a:txBody>
                    <a:bodyPr/>
                    <a:lstStyle/>
                    <a:p>
                      <a:pPr algn="ctr"/>
                      <a:r>
                        <a:rPr kumimoji="1" lang="en-US" altLang="ja-JP" sz="1600" b="1" dirty="0">
                          <a:solidFill>
                            <a:schemeClr val="tx1"/>
                          </a:solidFill>
                          <a:latin typeface="メイリオ"/>
                          <a:ea typeface="メイリオ"/>
                          <a:cs typeface="メイリオ"/>
                        </a:rPr>
                        <a:t>38</a:t>
                      </a:r>
                      <a:r>
                        <a:rPr kumimoji="1" lang="ja-JP" altLang="en-US" sz="1600" b="1">
                          <a:solidFill>
                            <a:schemeClr val="tx1"/>
                          </a:solidFill>
                          <a:latin typeface="メイリオ"/>
                          <a:ea typeface="メイリオ"/>
                          <a:cs typeface="メイリオ"/>
                        </a:rPr>
                        <a:t>グループ</a:t>
                      </a:r>
                      <a:endParaRPr kumimoji="1" lang="ja-JP" altLang="en-US" sz="1600" b="1" dirty="0">
                        <a:solidFill>
                          <a:schemeClr val="tx1"/>
                        </a:solidFill>
                        <a:latin typeface="メイリオ"/>
                        <a:ea typeface="メイリオ"/>
                        <a:cs typeface="メイリオ"/>
                      </a:endParaRPr>
                    </a:p>
                  </a:txBody>
                  <a:tcPr anchor="ctr"/>
                </a:tc>
                <a:tc>
                  <a:txBody>
                    <a:bodyPr/>
                    <a:lstStyle/>
                    <a:p>
                      <a:pPr algn="ctr"/>
                      <a:r>
                        <a:rPr kumimoji="1" lang="en-US" altLang="ja-JP" sz="1600" b="1" dirty="0">
                          <a:solidFill>
                            <a:schemeClr val="tx1"/>
                          </a:solidFill>
                          <a:latin typeface="メイリオ"/>
                          <a:ea typeface="メイリオ"/>
                          <a:cs typeface="メイリオ"/>
                        </a:rPr>
                        <a:t>11</a:t>
                      </a:r>
                      <a:r>
                        <a:rPr kumimoji="1" lang="ja-JP" altLang="en-US" sz="1600" b="1">
                          <a:solidFill>
                            <a:schemeClr val="tx1"/>
                          </a:solidFill>
                          <a:latin typeface="メイリオ"/>
                          <a:ea typeface="メイリオ"/>
                          <a:cs typeface="メイリオ"/>
                        </a:rPr>
                        <a:t>社</a:t>
                      </a:r>
                      <a:endParaRPr kumimoji="1" lang="ja-JP" altLang="en-US" sz="1600" b="1" dirty="0">
                        <a:solidFill>
                          <a:schemeClr val="tx1"/>
                        </a:solidFill>
                        <a:latin typeface="メイリオ"/>
                        <a:ea typeface="メイリオ"/>
                        <a:cs typeface="メイリオ"/>
                      </a:endParaRPr>
                    </a:p>
                  </a:txBody>
                  <a:tcPr anchor="ctr"/>
                </a:tc>
                <a:extLst>
                  <a:ext uri="{0D108BD9-81ED-4DB2-BD59-A6C34878D82A}">
                    <a16:rowId xmlns:a16="http://schemas.microsoft.com/office/drawing/2014/main" val="1576954190"/>
                  </a:ext>
                </a:extLst>
              </a:tr>
            </a:tbl>
          </a:graphicData>
        </a:graphic>
      </p:graphicFrame>
      <p:sp>
        <p:nvSpPr>
          <p:cNvPr id="2" name="スライド番号プレースホルダー 1">
            <a:extLst>
              <a:ext uri="{FF2B5EF4-FFF2-40B4-BE49-F238E27FC236}">
                <a16:creationId xmlns:a16="http://schemas.microsoft.com/office/drawing/2014/main" id="{DBACC7BA-4850-4D42-B33A-EC587406B6F4}"/>
              </a:ext>
            </a:extLst>
          </p:cNvPr>
          <p:cNvSpPr>
            <a:spLocks noGrp="1"/>
          </p:cNvSpPr>
          <p:nvPr>
            <p:ph type="sldNum" sz="quarter" idx="12"/>
          </p:nvPr>
        </p:nvSpPr>
        <p:spPr>
          <a:xfrm>
            <a:off x="6996113" y="6389805"/>
            <a:ext cx="2228850" cy="365125"/>
          </a:xfrm>
        </p:spPr>
        <p:txBody>
          <a:bodyPr/>
          <a:lstStyle/>
          <a:p>
            <a:fld id="{26317FC1-5595-0942-9BD9-527CF0EC310B}" type="slidenum">
              <a:rPr kumimoji="1" lang="ja-JP" altLang="en-US" smtClean="0"/>
              <a:t>9</a:t>
            </a:fld>
            <a:endParaRPr kumimoji="1" lang="ja-JP" altLang="en-US"/>
          </a:p>
        </p:txBody>
      </p:sp>
      <p:sp>
        <p:nvSpPr>
          <p:cNvPr id="20" name="テキスト ボックス 19">
            <a:extLst>
              <a:ext uri="{FF2B5EF4-FFF2-40B4-BE49-F238E27FC236}">
                <a16:creationId xmlns:a16="http://schemas.microsoft.com/office/drawing/2014/main" id="{1B616A93-44AC-364D-87A9-5930DE346434}"/>
              </a:ext>
            </a:extLst>
          </p:cNvPr>
          <p:cNvSpPr txBox="1"/>
          <p:nvPr/>
        </p:nvSpPr>
        <p:spPr>
          <a:xfrm>
            <a:off x="738959" y="1709060"/>
            <a:ext cx="4176000" cy="2031325"/>
          </a:xfrm>
          <a:prstGeom prst="rect">
            <a:avLst/>
          </a:prstGeom>
          <a:noFill/>
        </p:spPr>
        <p:txBody>
          <a:bodyPr wrap="square" rtlCol="0">
            <a:spAutoFit/>
          </a:bodyPr>
          <a:lstStyle/>
          <a:p>
            <a:r>
              <a:rPr lang="en-US" altLang="ja-JP" sz="1400" b="1" dirty="0">
                <a:latin typeface="メイリオ"/>
                <a:ea typeface="メイリオ"/>
                <a:cs typeface="メイリオ"/>
              </a:rPr>
              <a:t>09:30</a:t>
            </a:r>
            <a:r>
              <a:rPr lang="ja-JP" altLang="en-US" sz="1400" b="1" dirty="0">
                <a:latin typeface="メイリオ"/>
                <a:ea typeface="メイリオ"/>
                <a:cs typeface="メイリオ"/>
              </a:rPr>
              <a:t>　　　来所</a:t>
            </a:r>
            <a:r>
              <a:rPr lang="en-US" altLang="ja-JP" sz="1400" b="1" dirty="0">
                <a:latin typeface="メイリオ"/>
                <a:ea typeface="メイリオ"/>
                <a:cs typeface="メイリオ"/>
              </a:rPr>
              <a:t>/zoom</a:t>
            </a:r>
            <a:r>
              <a:rPr lang="ja-JP" altLang="en-US" sz="1400" b="1" dirty="0">
                <a:latin typeface="メイリオ"/>
                <a:ea typeface="メイリオ"/>
                <a:cs typeface="メイリオ"/>
              </a:rPr>
              <a:t>などで接続</a:t>
            </a:r>
            <a:endParaRPr lang="en-US" altLang="ja-JP" sz="1400" dirty="0">
              <a:latin typeface="メイリオ"/>
              <a:ea typeface="メイリオ"/>
              <a:cs typeface="メイリオ"/>
            </a:endParaRPr>
          </a:p>
          <a:p>
            <a:r>
              <a:rPr lang="ja-JP" altLang="en-US" sz="1400" b="1" dirty="0">
                <a:latin typeface="メイリオ"/>
                <a:ea typeface="メイリオ"/>
                <a:cs typeface="メイリオ"/>
              </a:rPr>
              <a:t>午前　　　　グリッド凍結</a:t>
            </a:r>
            <a:r>
              <a:rPr lang="ja-JP" altLang="en-US" sz="1400" b="1">
                <a:latin typeface="メイリオ"/>
                <a:ea typeface="メイリオ"/>
                <a:cs typeface="メイリオ"/>
              </a:rPr>
              <a:t>（</a:t>
            </a:r>
            <a:r>
              <a:rPr lang="en-US" altLang="ja-JP" sz="1400" b="1" dirty="0">
                <a:latin typeface="メイリオ"/>
                <a:ea typeface="メイリオ"/>
                <a:cs typeface="メイリオ"/>
              </a:rPr>
              <a:t>6-8</a:t>
            </a:r>
            <a:r>
              <a:rPr lang="ja-JP" altLang="en-US" sz="1400" b="1">
                <a:latin typeface="メイリオ"/>
                <a:ea typeface="メイリオ"/>
                <a:cs typeface="メイリオ"/>
              </a:rPr>
              <a:t>枚</a:t>
            </a:r>
            <a:r>
              <a:rPr lang="ja-JP" altLang="en-US" sz="1400" b="1" dirty="0">
                <a:latin typeface="メイリオ"/>
                <a:ea typeface="メイリオ"/>
                <a:cs typeface="メイリオ"/>
              </a:rPr>
              <a:t>以内）</a:t>
            </a:r>
            <a:endParaRPr lang="en-US" altLang="ja-JP" sz="1400" b="1" dirty="0">
              <a:latin typeface="メイリオ"/>
              <a:ea typeface="メイリオ"/>
              <a:cs typeface="メイリオ"/>
            </a:endParaRPr>
          </a:p>
          <a:p>
            <a:r>
              <a:rPr lang="ja-JP" altLang="en-US" sz="1400" b="1" dirty="0">
                <a:latin typeface="メイリオ"/>
                <a:ea typeface="メイリオ"/>
                <a:cs typeface="メイリオ"/>
              </a:rPr>
              <a:t>午後　　　　グリッド観察（</a:t>
            </a:r>
            <a:r>
              <a:rPr lang="en-US" altLang="ja-JP" sz="1400" b="1" dirty="0">
                <a:latin typeface="メイリオ"/>
                <a:ea typeface="メイリオ"/>
                <a:cs typeface="メイリオ"/>
              </a:rPr>
              <a:t>1</a:t>
            </a:r>
            <a:r>
              <a:rPr lang="ja-JP" altLang="en-US" sz="1400" b="1" dirty="0">
                <a:latin typeface="メイリオ"/>
                <a:ea typeface="メイリオ"/>
                <a:cs typeface="メイリオ"/>
              </a:rPr>
              <a:t>枚</a:t>
            </a:r>
            <a:r>
              <a:rPr lang="en-US" altLang="ja-JP" sz="1400" b="1" dirty="0">
                <a:latin typeface="メイリオ"/>
                <a:ea typeface="メイリオ"/>
                <a:cs typeface="メイリオ"/>
              </a:rPr>
              <a:t>/1</a:t>
            </a:r>
            <a:r>
              <a:rPr lang="ja-JP" altLang="en-US" sz="1400" b="1" dirty="0">
                <a:latin typeface="メイリオ"/>
                <a:ea typeface="メイリオ"/>
                <a:cs typeface="メイリオ"/>
              </a:rPr>
              <a:t>時間）</a:t>
            </a:r>
            <a:endParaRPr lang="en-US" altLang="ja-JP" sz="1400" b="1" dirty="0">
              <a:latin typeface="メイリオ"/>
              <a:ea typeface="メイリオ"/>
              <a:cs typeface="メイリオ"/>
            </a:endParaRPr>
          </a:p>
          <a:p>
            <a:r>
              <a:rPr lang="en-US" altLang="ja-JP" sz="1400" b="1" dirty="0">
                <a:latin typeface="メイリオ"/>
                <a:ea typeface="メイリオ"/>
                <a:cs typeface="メイリオ"/>
              </a:rPr>
              <a:t>18:00</a:t>
            </a:r>
            <a:r>
              <a:rPr lang="ja-JP" altLang="en-US" sz="1400" b="1" dirty="0">
                <a:latin typeface="メイリオ"/>
                <a:ea typeface="メイリオ"/>
                <a:cs typeface="メイリオ"/>
              </a:rPr>
              <a:t>ころ</a:t>
            </a:r>
            <a:r>
              <a:rPr lang="ja-JP" altLang="ja-JP" sz="1400" b="1" dirty="0">
                <a:latin typeface="メイリオ"/>
                <a:ea typeface="メイリオ"/>
                <a:cs typeface="メイリオ"/>
              </a:rPr>
              <a:t>　</a:t>
            </a:r>
            <a:r>
              <a:rPr lang="ja-JP" altLang="en-US" sz="1400" b="1" dirty="0">
                <a:latin typeface="メイリオ"/>
                <a:ea typeface="メイリオ"/>
                <a:cs typeface="メイリオ"/>
              </a:rPr>
              <a:t>連続測定</a:t>
            </a:r>
            <a:r>
              <a:rPr lang="ja-JP" altLang="en-US" sz="1400" b="1">
                <a:latin typeface="メイリオ"/>
                <a:ea typeface="メイリオ"/>
                <a:cs typeface="メイリオ"/>
              </a:rPr>
              <a:t>開始・ユーザーは解散</a:t>
            </a:r>
            <a:endParaRPr lang="en-US" altLang="ja-JP" sz="1400" b="1" dirty="0">
              <a:latin typeface="メイリオ"/>
              <a:ea typeface="メイリオ"/>
              <a:cs typeface="メイリオ"/>
            </a:endParaRPr>
          </a:p>
          <a:p>
            <a:r>
              <a:rPr lang="ja-JP" altLang="en-US" sz="1400" b="1">
                <a:latin typeface="メイリオ"/>
                <a:ea typeface="メイリオ"/>
                <a:cs typeface="メイリオ"/>
              </a:rPr>
              <a:t>翌日以降</a:t>
            </a:r>
            <a:r>
              <a:rPr lang="ja-JP" altLang="ja-JP" sz="1400" b="1">
                <a:latin typeface="メイリオ"/>
                <a:ea typeface="メイリオ"/>
                <a:cs typeface="メイリオ"/>
              </a:rPr>
              <a:t>　　</a:t>
            </a:r>
            <a:r>
              <a:rPr lang="ja-JP" altLang="en-US" sz="1400" b="1">
                <a:latin typeface="メイリオ"/>
                <a:ea typeface="メイリオ"/>
                <a:cs typeface="メイリオ"/>
              </a:rPr>
              <a:t>データ</a:t>
            </a:r>
            <a:r>
              <a:rPr lang="ja-JP" altLang="en-US" sz="1400" b="1" dirty="0">
                <a:latin typeface="メイリオ"/>
                <a:ea typeface="メイリオ"/>
                <a:cs typeface="メイリオ"/>
              </a:rPr>
              <a:t>を</a:t>
            </a:r>
            <a:r>
              <a:rPr lang="ja-JP" altLang="en-US" sz="1400" b="1">
                <a:latin typeface="メイリオ"/>
                <a:ea typeface="メイリオ"/>
                <a:cs typeface="メイリオ"/>
              </a:rPr>
              <a:t>コピーしてスタッフが返送</a:t>
            </a:r>
            <a:endParaRPr lang="en-US" altLang="ja-JP" sz="1400" b="1" dirty="0">
              <a:latin typeface="メイリオ"/>
              <a:ea typeface="メイリオ"/>
              <a:cs typeface="メイリオ"/>
            </a:endParaRPr>
          </a:p>
          <a:p>
            <a:pPr algn="ctr"/>
            <a:r>
              <a:rPr lang="en-US" altLang="ja-JP" sz="1400" b="1" dirty="0">
                <a:latin typeface="メイリオ"/>
                <a:ea typeface="メイリオ"/>
                <a:cs typeface="メイリオ"/>
              </a:rPr>
              <a:t>=== === === === ===</a:t>
            </a:r>
          </a:p>
          <a:p>
            <a:r>
              <a:rPr lang="ja-JP" altLang="en-US" sz="1400" b="1">
                <a:latin typeface="メイリオ"/>
                <a:ea typeface="メイリオ"/>
                <a:cs typeface="メイリオ"/>
              </a:rPr>
              <a:t>月</a:t>
            </a:r>
            <a:r>
              <a:rPr lang="en-US" altLang="ja-JP" sz="1400" b="1" dirty="0">
                <a:latin typeface="メイリオ"/>
                <a:ea typeface="メイリオ"/>
                <a:cs typeface="メイリオ"/>
              </a:rPr>
              <a:t>	</a:t>
            </a:r>
            <a:r>
              <a:rPr lang="ja-JP" altLang="en-US" sz="1400" b="1">
                <a:latin typeface="メイリオ"/>
                <a:ea typeface="メイリオ"/>
                <a:cs typeface="メイリオ"/>
              </a:rPr>
              <a:t>メンテナンス</a:t>
            </a:r>
            <a:r>
              <a:rPr lang="en-US" altLang="ja-JP" sz="1400" b="1" dirty="0">
                <a:latin typeface="メイリオ"/>
                <a:ea typeface="メイリオ"/>
                <a:cs typeface="メイリオ"/>
              </a:rPr>
              <a:t>+</a:t>
            </a:r>
            <a:r>
              <a:rPr lang="ja-JP" altLang="en-US" sz="1400" b="1">
                <a:latin typeface="メイリオ"/>
                <a:ea typeface="メイリオ"/>
                <a:cs typeface="メイリオ"/>
              </a:rPr>
              <a:t>内部枠</a:t>
            </a:r>
            <a:endParaRPr lang="en-US" altLang="ja-JP" sz="1400" b="1" dirty="0">
              <a:latin typeface="メイリオ"/>
              <a:ea typeface="メイリオ"/>
              <a:cs typeface="メイリオ"/>
            </a:endParaRPr>
          </a:p>
          <a:p>
            <a:r>
              <a:rPr lang="ja-JP" altLang="en-US" sz="1400" b="1">
                <a:latin typeface="メイリオ"/>
                <a:ea typeface="メイリオ"/>
                <a:cs typeface="メイリオ"/>
              </a:rPr>
              <a:t>火</a:t>
            </a:r>
            <a:r>
              <a:rPr lang="en-US" altLang="ja-JP" sz="1400" b="1" dirty="0">
                <a:latin typeface="メイリオ"/>
                <a:ea typeface="メイリオ"/>
                <a:cs typeface="メイリオ"/>
              </a:rPr>
              <a:t>,</a:t>
            </a:r>
            <a:r>
              <a:rPr lang="ja-JP" altLang="en-US" sz="1400" b="1">
                <a:latin typeface="メイリオ"/>
                <a:ea typeface="メイリオ"/>
                <a:cs typeface="メイリオ"/>
              </a:rPr>
              <a:t>水</a:t>
            </a:r>
            <a:r>
              <a:rPr lang="en-US" altLang="ja-JP" sz="1400" b="1" dirty="0">
                <a:latin typeface="メイリオ"/>
                <a:ea typeface="メイリオ"/>
                <a:cs typeface="メイリオ"/>
              </a:rPr>
              <a:t>,</a:t>
            </a:r>
            <a:r>
              <a:rPr lang="ja-JP" altLang="en-US" sz="1400" b="1">
                <a:latin typeface="メイリオ"/>
                <a:ea typeface="メイリオ"/>
                <a:cs typeface="メイリオ"/>
              </a:rPr>
              <a:t>木</a:t>
            </a:r>
            <a:r>
              <a:rPr lang="en-US" altLang="ja-JP" sz="1400" b="1" dirty="0">
                <a:latin typeface="メイリオ"/>
                <a:ea typeface="メイリオ"/>
                <a:cs typeface="メイリオ"/>
              </a:rPr>
              <a:t>	1</a:t>
            </a:r>
            <a:r>
              <a:rPr lang="ja-JP" altLang="en-US" sz="1400" b="1">
                <a:latin typeface="メイリオ"/>
                <a:ea typeface="メイリオ"/>
                <a:cs typeface="メイリオ"/>
              </a:rPr>
              <a:t>日枠</a:t>
            </a:r>
            <a:r>
              <a:rPr lang="ja-JP" altLang="en-US" sz="1200" b="1">
                <a:latin typeface="メイリオ"/>
                <a:ea typeface="メイリオ"/>
                <a:cs typeface="メイリオ"/>
              </a:rPr>
              <a:t>（</a:t>
            </a:r>
            <a:r>
              <a:rPr lang="en-US" altLang="ja-JP" sz="1200" b="1" dirty="0">
                <a:latin typeface="メイリオ"/>
                <a:ea typeface="メイリオ"/>
                <a:cs typeface="メイリオ"/>
              </a:rPr>
              <a:t>screening + </a:t>
            </a:r>
            <a:r>
              <a:rPr lang="ja-JP" altLang="en-US" sz="1200" b="1">
                <a:latin typeface="メイリオ"/>
                <a:ea typeface="メイリオ"/>
                <a:cs typeface="メイリオ"/>
              </a:rPr>
              <a:t>本測定</a:t>
            </a:r>
            <a:r>
              <a:rPr lang="en-US" altLang="ja-JP" sz="1200" b="1" dirty="0">
                <a:latin typeface="メイリオ"/>
                <a:ea typeface="メイリオ"/>
                <a:cs typeface="メイリオ"/>
              </a:rPr>
              <a:t>3,000</a:t>
            </a:r>
            <a:r>
              <a:rPr lang="ja-JP" altLang="en-US" sz="1200" b="1">
                <a:latin typeface="メイリオ"/>
                <a:ea typeface="メイリオ"/>
                <a:cs typeface="メイリオ"/>
              </a:rPr>
              <a:t>枚）</a:t>
            </a:r>
            <a:endParaRPr lang="en-US" altLang="ja-JP" sz="1400" b="1" dirty="0">
              <a:latin typeface="メイリオ"/>
              <a:ea typeface="メイリオ"/>
              <a:cs typeface="メイリオ"/>
            </a:endParaRPr>
          </a:p>
          <a:p>
            <a:r>
              <a:rPr lang="ja-JP" altLang="en-US" sz="1400" b="1">
                <a:latin typeface="メイリオ"/>
                <a:ea typeface="メイリオ"/>
                <a:cs typeface="メイリオ"/>
              </a:rPr>
              <a:t>金</a:t>
            </a:r>
            <a:r>
              <a:rPr lang="en-US" altLang="ja-JP" sz="1400" b="1" dirty="0">
                <a:latin typeface="メイリオ"/>
                <a:ea typeface="メイリオ"/>
                <a:cs typeface="メイリオ"/>
              </a:rPr>
              <a:t>-</a:t>
            </a:r>
            <a:r>
              <a:rPr lang="ja-JP" altLang="en-US" sz="1400" b="1">
                <a:latin typeface="メイリオ"/>
                <a:ea typeface="メイリオ"/>
                <a:cs typeface="メイリオ"/>
              </a:rPr>
              <a:t>日</a:t>
            </a:r>
            <a:r>
              <a:rPr lang="en-US" altLang="ja-JP" sz="1400" b="1" dirty="0">
                <a:latin typeface="メイリオ"/>
                <a:ea typeface="メイリオ"/>
                <a:cs typeface="メイリオ"/>
              </a:rPr>
              <a:t>	3</a:t>
            </a:r>
            <a:r>
              <a:rPr lang="ja-JP" altLang="en-US" sz="1400" b="1">
                <a:latin typeface="メイリオ"/>
                <a:ea typeface="メイリオ"/>
                <a:cs typeface="メイリオ"/>
              </a:rPr>
              <a:t>日枠</a:t>
            </a:r>
            <a:r>
              <a:rPr lang="ja-JP" altLang="en-US" sz="1200" b="1">
                <a:latin typeface="メイリオ"/>
                <a:ea typeface="メイリオ"/>
                <a:cs typeface="メイリオ"/>
              </a:rPr>
              <a:t>（</a:t>
            </a:r>
            <a:r>
              <a:rPr lang="en-US" altLang="ja-JP" sz="1200" b="1" dirty="0">
                <a:latin typeface="メイリオ"/>
                <a:ea typeface="メイリオ"/>
                <a:cs typeface="メイリオ"/>
              </a:rPr>
              <a:t>screening + </a:t>
            </a:r>
            <a:r>
              <a:rPr lang="ja-JP" altLang="en-US" sz="1200" b="1">
                <a:latin typeface="メイリオ"/>
                <a:ea typeface="メイリオ"/>
                <a:cs typeface="メイリオ"/>
              </a:rPr>
              <a:t>本測定</a:t>
            </a:r>
            <a:r>
              <a:rPr lang="en-US" altLang="ja-JP" sz="1200" b="1" dirty="0">
                <a:latin typeface="メイリオ"/>
                <a:ea typeface="メイリオ"/>
                <a:cs typeface="メイリオ"/>
              </a:rPr>
              <a:t>10,000</a:t>
            </a:r>
            <a:r>
              <a:rPr lang="ja-JP" altLang="en-US" sz="1200" b="1">
                <a:latin typeface="メイリオ"/>
                <a:ea typeface="メイリオ"/>
                <a:cs typeface="メイリオ"/>
              </a:rPr>
              <a:t>枚）</a:t>
            </a:r>
            <a:endParaRPr lang="en-US" altLang="ja-JP" sz="1400" b="1" dirty="0">
              <a:latin typeface="メイリオ"/>
              <a:ea typeface="メイリオ"/>
              <a:cs typeface="メイリオ"/>
            </a:endParaRPr>
          </a:p>
        </p:txBody>
      </p:sp>
      <p:sp>
        <p:nvSpPr>
          <p:cNvPr id="22" name="CryoEMネットワーク">
            <a:extLst>
              <a:ext uri="{FF2B5EF4-FFF2-40B4-BE49-F238E27FC236}">
                <a16:creationId xmlns:a16="http://schemas.microsoft.com/office/drawing/2014/main" id="{5F661489-1AD5-1243-9B8E-C43DA901BFAD}"/>
              </a:ext>
            </a:extLst>
          </p:cNvPr>
          <p:cNvSpPr txBox="1">
            <a:spLocks/>
          </p:cNvSpPr>
          <p:nvPr/>
        </p:nvSpPr>
        <p:spPr>
          <a:xfrm>
            <a:off x="0" y="144963"/>
            <a:ext cx="9905999" cy="1039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ヒラギノ角ゴシック W6"/>
                <a:ea typeface="ヒラギノ角ゴシック W6"/>
                <a:cs typeface="ヒラギノ角ゴシック W6"/>
                <a:sym typeface="ヒラギノ角ゴシック W6"/>
              </a:defRPr>
            </a:lvl1pPr>
          </a:lstStyle>
          <a:p>
            <a:pPr algn="ctr"/>
            <a:r>
              <a:rPr lang="ja-JP" altLang="en-US" sz="4000" b="1">
                <a:latin typeface="メイリオ"/>
                <a:ea typeface="メイリオ"/>
                <a:cs typeface="メイリオ"/>
              </a:rPr>
              <a:t>稼働状況</a:t>
            </a:r>
            <a:r>
              <a:rPr lang="en-US" altLang="ja-JP" sz="4000" b="1" dirty="0">
                <a:latin typeface="メイリオ"/>
                <a:ea typeface="メイリオ"/>
                <a:cs typeface="メイリオ"/>
              </a:rPr>
              <a:t>【KEK】</a:t>
            </a:r>
          </a:p>
        </p:txBody>
      </p:sp>
      <p:graphicFrame>
        <p:nvGraphicFramePr>
          <p:cNvPr id="25" name="表 24">
            <a:extLst>
              <a:ext uri="{FF2B5EF4-FFF2-40B4-BE49-F238E27FC236}">
                <a16:creationId xmlns:a16="http://schemas.microsoft.com/office/drawing/2014/main" id="{8443E3C1-0EA0-9C47-8280-7CAEFFDA078D}"/>
              </a:ext>
            </a:extLst>
          </p:cNvPr>
          <p:cNvGraphicFramePr>
            <a:graphicFrameLocks noGrp="1"/>
          </p:cNvGraphicFramePr>
          <p:nvPr>
            <p:extLst>
              <p:ext uri="{D42A27DB-BD31-4B8C-83A1-F6EECF244321}">
                <p14:modId xmlns:p14="http://schemas.microsoft.com/office/powerpoint/2010/main" val="2767115317"/>
              </p:ext>
            </p:extLst>
          </p:nvPr>
        </p:nvGraphicFramePr>
        <p:xfrm>
          <a:off x="5177920" y="1586354"/>
          <a:ext cx="4135405" cy="2255520"/>
        </p:xfrm>
        <a:graphic>
          <a:graphicData uri="http://schemas.openxmlformats.org/drawingml/2006/table">
            <a:tbl>
              <a:tblPr firstRow="1" bandRow="1">
                <a:tableStyleId>{10A1B5D5-9B99-4C35-A422-299274C87663}</a:tableStyleId>
              </a:tblPr>
              <a:tblGrid>
                <a:gridCol w="1255931">
                  <a:extLst>
                    <a:ext uri="{9D8B030D-6E8A-4147-A177-3AD203B41FA5}">
                      <a16:colId xmlns:a16="http://schemas.microsoft.com/office/drawing/2014/main" val="20000"/>
                    </a:ext>
                  </a:extLst>
                </a:gridCol>
                <a:gridCol w="1222872">
                  <a:extLst>
                    <a:ext uri="{9D8B030D-6E8A-4147-A177-3AD203B41FA5}">
                      <a16:colId xmlns:a16="http://schemas.microsoft.com/office/drawing/2014/main" val="20001"/>
                    </a:ext>
                  </a:extLst>
                </a:gridCol>
                <a:gridCol w="828301">
                  <a:extLst>
                    <a:ext uri="{9D8B030D-6E8A-4147-A177-3AD203B41FA5}">
                      <a16:colId xmlns:a16="http://schemas.microsoft.com/office/drawing/2014/main" val="142583364"/>
                    </a:ext>
                  </a:extLst>
                </a:gridCol>
                <a:gridCol w="828301">
                  <a:extLst>
                    <a:ext uri="{9D8B030D-6E8A-4147-A177-3AD203B41FA5}">
                      <a16:colId xmlns:a16="http://schemas.microsoft.com/office/drawing/2014/main" val="20002"/>
                    </a:ext>
                  </a:extLst>
                </a:gridCol>
              </a:tblGrid>
              <a:tr h="161592">
                <a:tc>
                  <a:txBody>
                    <a:bodyPr/>
                    <a:lstStyle/>
                    <a:p>
                      <a:pPr algn="ctr"/>
                      <a:r>
                        <a:rPr kumimoji="1" lang="ja-JP" altLang="en-US" sz="1600" b="1">
                          <a:solidFill>
                            <a:schemeClr val="tx1"/>
                          </a:solidFill>
                          <a:latin typeface="Meiryo" panose="020B0604030504040204" pitchFamily="34" charset="-128"/>
                          <a:ea typeface="Meiryo" panose="020B0604030504040204" pitchFamily="34" charset="-128"/>
                        </a:rPr>
                        <a:t>稼働日数</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ja-JP" altLang="en-US" sz="1600" b="1" dirty="0">
                          <a:solidFill>
                            <a:schemeClr val="tx1"/>
                          </a:solidFill>
                          <a:latin typeface="Meiryo" panose="020B0604030504040204" pitchFamily="34" charset="-128"/>
                          <a:ea typeface="Meiryo" panose="020B0604030504040204" pitchFamily="34" charset="-128"/>
                        </a:rPr>
                        <a:t>アカデミア</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ja-JP" altLang="en-US" sz="1600" b="1">
                          <a:solidFill>
                            <a:schemeClr val="tx1"/>
                          </a:solidFill>
                          <a:latin typeface="Meiryo" panose="020B0604030504040204" pitchFamily="34" charset="-128"/>
                          <a:ea typeface="Meiryo" panose="020B0604030504040204" pitchFamily="34" charset="-128"/>
                        </a:rPr>
                        <a:t>企業</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ja-JP" altLang="en-US" sz="1600" b="1">
                          <a:solidFill>
                            <a:schemeClr val="tx1"/>
                          </a:solidFill>
                          <a:latin typeface="Meiryo" panose="020B0604030504040204" pitchFamily="34" charset="-128"/>
                          <a:ea typeface="Meiryo" panose="020B0604030504040204" pitchFamily="34" charset="-128"/>
                        </a:rPr>
                        <a:t>内部</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0"/>
                  </a:ext>
                </a:extLst>
              </a:tr>
              <a:tr h="235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Meiryo" panose="020B0604030504040204" pitchFamily="34" charset="-128"/>
                          <a:ea typeface="Meiryo" panose="020B0604030504040204" pitchFamily="34" charset="-128"/>
                        </a:rPr>
                        <a:t>2018</a:t>
                      </a:r>
                      <a:r>
                        <a:rPr kumimoji="1" lang="ja-JP" altLang="en-US" sz="1050" b="1">
                          <a:solidFill>
                            <a:schemeClr val="tx1"/>
                          </a:solidFill>
                          <a:latin typeface="Meiryo" panose="020B0604030504040204" pitchFamily="34" charset="-128"/>
                          <a:ea typeface="Meiryo" panose="020B0604030504040204" pitchFamily="34" charset="-128"/>
                        </a:rPr>
                        <a:t>年度</a:t>
                      </a:r>
                      <a:endParaRPr kumimoji="1" lang="en-US" altLang="ja-JP" sz="1050" b="1" dirty="0">
                        <a:solidFill>
                          <a:schemeClr val="tx1"/>
                        </a:solidFill>
                        <a:latin typeface="Meiryo" panose="020B0604030504040204" pitchFamily="34" charset="-128"/>
                        <a:ea typeface="Meiryo" panose="020B0604030504040204" pitchFamily="34" charset="-128"/>
                      </a:endParaRPr>
                    </a:p>
                    <a:p>
                      <a:pPr algn="ctr"/>
                      <a:r>
                        <a:rPr kumimoji="1" lang="en-US" altLang="ja-JP" sz="1500" b="1" dirty="0">
                          <a:solidFill>
                            <a:schemeClr val="tx1"/>
                          </a:solidFill>
                          <a:latin typeface="Meiryo" panose="020B0604030504040204" pitchFamily="34" charset="-128"/>
                          <a:ea typeface="Meiryo" panose="020B0604030504040204" pitchFamily="34" charset="-128"/>
                        </a:rPr>
                        <a:t>132</a:t>
                      </a:r>
                      <a:r>
                        <a:rPr kumimoji="1" lang="ja-JP" altLang="en-US" sz="1500" b="1">
                          <a:solidFill>
                            <a:schemeClr val="tx1"/>
                          </a:solidFill>
                          <a:latin typeface="Meiryo" panose="020B0604030504040204" pitchFamily="34" charset="-128"/>
                          <a:ea typeface="Meiryo" panose="020B0604030504040204" pitchFamily="34" charset="-128"/>
                        </a:rPr>
                        <a:t>日</a:t>
                      </a:r>
                      <a:endParaRPr kumimoji="1" lang="en-US" altLang="ja-JP" sz="1500" b="1" dirty="0">
                        <a:solidFill>
                          <a:schemeClr val="tx1"/>
                        </a:solidFill>
                        <a:latin typeface="Meiryo" panose="020B0604030504040204" pitchFamily="34" charset="-128"/>
                        <a:ea typeface="Meiryo" panose="020B0604030504040204" pitchFamily="34" charset="-128"/>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66%</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16%</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18%</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1"/>
                  </a:ext>
                </a:extLst>
              </a:tr>
              <a:tr h="235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Meiryo" panose="020B0604030504040204" pitchFamily="34" charset="-128"/>
                          <a:ea typeface="Meiryo" panose="020B0604030504040204" pitchFamily="34" charset="-128"/>
                        </a:rPr>
                        <a:t>2019</a:t>
                      </a:r>
                      <a:r>
                        <a:rPr kumimoji="1" lang="ja-JP" altLang="en-US" sz="1050" b="1">
                          <a:solidFill>
                            <a:schemeClr val="tx1"/>
                          </a:solidFill>
                          <a:latin typeface="Meiryo" panose="020B0604030504040204" pitchFamily="34" charset="-128"/>
                          <a:ea typeface="Meiryo" panose="020B0604030504040204" pitchFamily="34" charset="-128"/>
                        </a:rPr>
                        <a:t>年度</a:t>
                      </a:r>
                      <a:endParaRPr kumimoji="1" lang="en-US" altLang="ja-JP" sz="1050" b="1" dirty="0">
                        <a:solidFill>
                          <a:schemeClr val="tx1"/>
                        </a:solidFill>
                        <a:latin typeface="Meiryo" panose="020B0604030504040204" pitchFamily="34" charset="-128"/>
                        <a:ea typeface="Meiryo" panose="020B0604030504040204" pitchFamily="34" charset="-128"/>
                      </a:endParaRPr>
                    </a:p>
                    <a:p>
                      <a:pPr algn="ctr"/>
                      <a:r>
                        <a:rPr kumimoji="1" lang="en-US" altLang="ja-JP" sz="1500" b="1" dirty="0">
                          <a:solidFill>
                            <a:schemeClr val="tx1"/>
                          </a:solidFill>
                          <a:latin typeface="Meiryo" panose="020B0604030504040204" pitchFamily="34" charset="-128"/>
                          <a:ea typeface="Meiryo" panose="020B0604030504040204" pitchFamily="34" charset="-128"/>
                        </a:rPr>
                        <a:t>257</a:t>
                      </a:r>
                      <a:r>
                        <a:rPr kumimoji="1" lang="ja-JP" altLang="en-US" sz="1500" b="1">
                          <a:solidFill>
                            <a:schemeClr val="tx1"/>
                          </a:solidFill>
                          <a:latin typeface="Meiryo" panose="020B0604030504040204" pitchFamily="34" charset="-128"/>
                          <a:ea typeface="Meiryo" panose="020B0604030504040204" pitchFamily="34" charset="-128"/>
                        </a:rPr>
                        <a:t>日</a:t>
                      </a:r>
                      <a:endParaRPr kumimoji="1" lang="en-US" altLang="ja-JP" sz="1500" b="1" dirty="0">
                        <a:solidFill>
                          <a:schemeClr val="tx1"/>
                        </a:solidFill>
                        <a:latin typeface="Meiryo" panose="020B0604030504040204" pitchFamily="34" charset="-128"/>
                        <a:ea typeface="Meiryo" panose="020B0604030504040204" pitchFamily="34" charset="-128"/>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72%</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18%</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10%</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2"/>
                  </a:ext>
                </a:extLst>
              </a:tr>
              <a:tr h="235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Meiryo" panose="020B0604030504040204" pitchFamily="34" charset="-128"/>
                          <a:ea typeface="Meiryo" panose="020B0604030504040204" pitchFamily="34" charset="-128"/>
                        </a:rPr>
                        <a:t>2020</a:t>
                      </a:r>
                      <a:r>
                        <a:rPr kumimoji="1" lang="ja-JP" altLang="en-US" sz="1050" b="1">
                          <a:solidFill>
                            <a:schemeClr val="tx1"/>
                          </a:solidFill>
                          <a:latin typeface="Meiryo" panose="020B0604030504040204" pitchFamily="34" charset="-128"/>
                          <a:ea typeface="Meiryo" panose="020B0604030504040204" pitchFamily="34" charset="-128"/>
                        </a:rPr>
                        <a:t>年度</a:t>
                      </a:r>
                      <a:endParaRPr kumimoji="1" lang="en-US" altLang="ja-JP" sz="1050" b="1" dirty="0">
                        <a:solidFill>
                          <a:schemeClr val="tx1"/>
                        </a:solidFill>
                        <a:latin typeface="Meiryo" panose="020B0604030504040204" pitchFamily="34" charset="-128"/>
                        <a:ea typeface="Meiryo" panose="020B0604030504040204" pitchFamily="34" charset="-128"/>
                      </a:endParaRPr>
                    </a:p>
                    <a:p>
                      <a:pPr algn="ctr"/>
                      <a:r>
                        <a:rPr kumimoji="1" lang="en-US" altLang="ja-JP" sz="1500" b="1" dirty="0">
                          <a:solidFill>
                            <a:schemeClr val="tx1"/>
                          </a:solidFill>
                          <a:latin typeface="Meiryo" panose="020B0604030504040204" pitchFamily="34" charset="-128"/>
                          <a:ea typeface="Meiryo" panose="020B0604030504040204" pitchFamily="34" charset="-128"/>
                        </a:rPr>
                        <a:t>234</a:t>
                      </a:r>
                      <a:r>
                        <a:rPr kumimoji="1" lang="ja-JP" altLang="en-US" sz="1500" b="1">
                          <a:solidFill>
                            <a:schemeClr val="tx1"/>
                          </a:solidFill>
                          <a:latin typeface="Meiryo" panose="020B0604030504040204" pitchFamily="34" charset="-128"/>
                          <a:ea typeface="Meiryo" panose="020B0604030504040204" pitchFamily="34" charset="-128"/>
                        </a:rPr>
                        <a:t>日</a:t>
                      </a:r>
                      <a:endParaRPr kumimoji="1" lang="en-US" altLang="ja-JP" sz="1500" b="1" dirty="0">
                        <a:solidFill>
                          <a:schemeClr val="tx1"/>
                        </a:solidFill>
                        <a:latin typeface="Meiryo" panose="020B0604030504040204" pitchFamily="34" charset="-128"/>
                        <a:ea typeface="Meiryo" panose="020B0604030504040204" pitchFamily="34" charset="-128"/>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71%</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18%</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10%</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0003"/>
                  </a:ext>
                </a:extLst>
              </a:tr>
              <a:tr h="235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Meiryo" panose="020B0604030504040204" pitchFamily="34" charset="-128"/>
                          <a:ea typeface="Meiryo" panose="020B0604030504040204" pitchFamily="34" charset="-128"/>
                        </a:rPr>
                        <a:t>2021</a:t>
                      </a:r>
                      <a:r>
                        <a:rPr kumimoji="1" lang="ja-JP" altLang="en-US" sz="1050" b="1">
                          <a:solidFill>
                            <a:schemeClr val="tx1"/>
                          </a:solidFill>
                          <a:latin typeface="Meiryo" panose="020B0604030504040204" pitchFamily="34" charset="-128"/>
                          <a:ea typeface="Meiryo" panose="020B0604030504040204" pitchFamily="34" charset="-128"/>
                        </a:rPr>
                        <a:t>年度</a:t>
                      </a:r>
                      <a:endParaRPr kumimoji="1" lang="en-US" altLang="ja-JP" sz="1050" b="1" dirty="0">
                        <a:solidFill>
                          <a:schemeClr val="tx1"/>
                        </a:solidFill>
                        <a:latin typeface="Meiryo" panose="020B0604030504040204" pitchFamily="34" charset="-128"/>
                        <a:ea typeface="Meiryo" panose="020B0604030504040204" pitchFamily="34" charset="-128"/>
                      </a:endParaRPr>
                    </a:p>
                    <a:p>
                      <a:pPr algn="ctr"/>
                      <a:r>
                        <a:rPr kumimoji="1" lang="en-US" altLang="ja-JP" sz="1500" b="1" dirty="0">
                          <a:solidFill>
                            <a:schemeClr val="tx1"/>
                          </a:solidFill>
                          <a:latin typeface="Meiryo" panose="020B0604030504040204" pitchFamily="34" charset="-128"/>
                          <a:ea typeface="Meiryo" panose="020B0604030504040204" pitchFamily="34" charset="-128"/>
                        </a:rPr>
                        <a:t>266</a:t>
                      </a:r>
                      <a:r>
                        <a:rPr kumimoji="1" lang="ja-JP" altLang="en-US" sz="1500" b="1">
                          <a:solidFill>
                            <a:schemeClr val="tx1"/>
                          </a:solidFill>
                          <a:latin typeface="Meiryo" panose="020B0604030504040204" pitchFamily="34" charset="-128"/>
                          <a:ea typeface="Meiryo" panose="020B0604030504040204" pitchFamily="34" charset="-128"/>
                        </a:rPr>
                        <a:t>日</a:t>
                      </a:r>
                      <a:endParaRPr kumimoji="1" lang="en-US" altLang="ja-JP" sz="1500" b="1" dirty="0">
                        <a:solidFill>
                          <a:schemeClr val="tx1"/>
                        </a:solidFill>
                        <a:latin typeface="Meiryo" panose="020B0604030504040204" pitchFamily="34" charset="-128"/>
                        <a:ea typeface="Meiryo" panose="020B0604030504040204" pitchFamily="34" charset="-128"/>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63%</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25%</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tc>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12%</a:t>
                      </a:r>
                      <a:endParaRPr kumimoji="1" lang="ja-JP" altLang="en-US" sz="1600" b="1" dirty="0">
                        <a:solidFill>
                          <a:schemeClr val="tx1"/>
                        </a:solidFill>
                        <a:latin typeface="Meiryo" panose="020B0604030504040204" pitchFamily="34" charset="-128"/>
                        <a:ea typeface="Meiryo" panose="020B0604030504040204" pitchFamily="34" charset="-128"/>
                        <a:cs typeface="メイリオ"/>
                      </a:endParaRPr>
                    </a:p>
                  </a:txBody>
                  <a:tcPr anchor="ctr"/>
                </a:tc>
                <a:extLst>
                  <a:ext uri="{0D108BD9-81ED-4DB2-BD59-A6C34878D82A}">
                    <a16:rowId xmlns:a16="http://schemas.microsoft.com/office/drawing/2014/main" val="1576954190"/>
                  </a:ext>
                </a:extLst>
              </a:tr>
            </a:tbl>
          </a:graphicData>
        </a:graphic>
      </p:graphicFrame>
      <p:sp>
        <p:nvSpPr>
          <p:cNvPr id="26" name="正方形/長方形 25">
            <a:extLst>
              <a:ext uri="{FF2B5EF4-FFF2-40B4-BE49-F238E27FC236}">
                <a16:creationId xmlns:a16="http://schemas.microsoft.com/office/drawing/2014/main" id="{9FA4BE45-DEEE-8044-8CE6-0A13F26C5AFE}"/>
              </a:ext>
            </a:extLst>
          </p:cNvPr>
          <p:cNvSpPr/>
          <p:nvPr/>
        </p:nvSpPr>
        <p:spPr>
          <a:xfrm>
            <a:off x="6165622" y="4030098"/>
            <a:ext cx="2160000" cy="430887"/>
          </a:xfrm>
          <a:prstGeom prst="rect">
            <a:avLst/>
          </a:prstGeom>
          <a:solidFill>
            <a:schemeClr val="bg1"/>
          </a:solidFill>
        </p:spPr>
        <p:txBody>
          <a:bodyPr wrap="square">
            <a:spAutoFit/>
          </a:bodyPr>
          <a:lstStyle/>
          <a:p>
            <a:pPr algn="ctr"/>
            <a:r>
              <a:rPr lang="ja-JP" altLang="en-US" sz="2200" b="1">
                <a:latin typeface="メイリオ"/>
                <a:ea typeface="メイリオ"/>
                <a:cs typeface="メイリオ"/>
              </a:rPr>
              <a:t>その他</a:t>
            </a:r>
            <a:endParaRPr lang="ja-JP" altLang="en-US" sz="2200" b="1" dirty="0">
              <a:latin typeface="メイリオ"/>
              <a:ea typeface="メイリオ"/>
              <a:cs typeface="メイリオ"/>
            </a:endParaRPr>
          </a:p>
        </p:txBody>
      </p:sp>
      <p:sp>
        <p:nvSpPr>
          <p:cNvPr id="27" name="テキスト ボックス 26">
            <a:extLst>
              <a:ext uri="{FF2B5EF4-FFF2-40B4-BE49-F238E27FC236}">
                <a16:creationId xmlns:a16="http://schemas.microsoft.com/office/drawing/2014/main" id="{03A4BDFF-CA97-7647-9764-8716AEBA6BC0}"/>
              </a:ext>
            </a:extLst>
          </p:cNvPr>
          <p:cNvSpPr txBox="1"/>
          <p:nvPr/>
        </p:nvSpPr>
        <p:spPr>
          <a:xfrm>
            <a:off x="5180036" y="4428958"/>
            <a:ext cx="4140000" cy="2308324"/>
          </a:xfrm>
          <a:prstGeom prst="rect">
            <a:avLst/>
          </a:prstGeom>
          <a:noFill/>
        </p:spPr>
        <p:txBody>
          <a:bodyPr wrap="square" rtlCol="0">
            <a:spAutoFit/>
          </a:bodyPr>
          <a:lstStyle/>
          <a:p>
            <a:r>
              <a:rPr lang="ja-JP" altLang="en-US" sz="1600" b="1">
                <a:latin typeface="メイリオ"/>
                <a:ea typeface="メイリオ"/>
                <a:cs typeface="メイリオ"/>
              </a:rPr>
              <a:t>講習会などの技術導入支援</a:t>
            </a:r>
            <a:endParaRPr lang="en-US" altLang="ja-JP" sz="1600" b="1" dirty="0">
              <a:latin typeface="メイリオ"/>
              <a:ea typeface="メイリオ"/>
              <a:cs typeface="メイリオ"/>
            </a:endParaRPr>
          </a:p>
          <a:p>
            <a:r>
              <a:rPr lang="ja-JP" altLang="en-US" sz="1600" b="1">
                <a:latin typeface="メイリオ"/>
                <a:ea typeface="メイリオ"/>
                <a:cs typeface="メイリオ"/>
              </a:rPr>
              <a:t>・</a:t>
            </a:r>
            <a:r>
              <a:rPr lang="en-US" altLang="ja-JP" sz="1600" b="1" dirty="0">
                <a:latin typeface="メイリオ"/>
                <a:ea typeface="メイリオ"/>
                <a:cs typeface="メイリオ"/>
              </a:rPr>
              <a:t>4</a:t>
            </a:r>
            <a:r>
              <a:rPr lang="ja-JP" altLang="en-US" sz="1600" b="1">
                <a:latin typeface="メイリオ"/>
                <a:ea typeface="メイリオ"/>
                <a:cs typeface="メイリオ"/>
              </a:rPr>
              <a:t>日間の初期トレ</a:t>
            </a:r>
            <a:endParaRPr lang="en-US" altLang="ja-JP" sz="1600" b="1" dirty="0">
              <a:latin typeface="メイリオ"/>
              <a:ea typeface="メイリオ"/>
              <a:cs typeface="メイリオ"/>
            </a:endParaRPr>
          </a:p>
          <a:p>
            <a:r>
              <a:rPr lang="ja-JP" altLang="en-US" sz="1600" b="1">
                <a:latin typeface="メイリオ"/>
                <a:ea typeface="メイリオ"/>
                <a:cs typeface="メイリオ"/>
              </a:rPr>
              <a:t>・</a:t>
            </a:r>
            <a:r>
              <a:rPr lang="en-US" altLang="ja-JP" sz="1600" b="1" dirty="0">
                <a:latin typeface="メイリオ"/>
                <a:ea typeface="メイリオ"/>
                <a:cs typeface="メイリオ"/>
              </a:rPr>
              <a:t>2</a:t>
            </a:r>
            <a:r>
              <a:rPr lang="ja-JP" altLang="en-US" sz="1600" b="1">
                <a:latin typeface="メイリオ"/>
                <a:ea typeface="メイリオ"/>
                <a:cs typeface="メイリオ"/>
              </a:rPr>
              <a:t>日間の解析初心者講習会</a:t>
            </a:r>
            <a:endParaRPr lang="en-US" altLang="ja-JP" sz="1600" b="1" dirty="0">
              <a:latin typeface="メイリオ"/>
              <a:ea typeface="メイリオ"/>
              <a:cs typeface="メイリオ"/>
            </a:endParaRPr>
          </a:p>
          <a:p>
            <a:endParaRPr lang="en-US" altLang="ja-JP" sz="1600" b="1" dirty="0">
              <a:latin typeface="メイリオ"/>
              <a:ea typeface="メイリオ"/>
              <a:cs typeface="メイリオ"/>
            </a:endParaRPr>
          </a:p>
          <a:p>
            <a:r>
              <a:rPr lang="ja-JP" altLang="en-US" sz="1600" b="1">
                <a:latin typeface="メイリオ"/>
                <a:ea typeface="メイリオ"/>
                <a:cs typeface="メイリオ"/>
              </a:rPr>
              <a:t>その他の支援情報</a:t>
            </a:r>
            <a:endParaRPr lang="en-US" altLang="ja-JP" sz="1600" b="1" dirty="0">
              <a:latin typeface="メイリオ"/>
              <a:ea typeface="メイリオ"/>
              <a:cs typeface="メイリオ"/>
            </a:endParaRPr>
          </a:p>
          <a:p>
            <a:r>
              <a:rPr lang="ja-JP" altLang="en-US" sz="1600" b="1">
                <a:latin typeface="メイリオ"/>
                <a:ea typeface="メイリオ"/>
                <a:cs typeface="メイリオ"/>
              </a:rPr>
              <a:t>・リモート実験に対応</a:t>
            </a:r>
            <a:endParaRPr lang="en-US" altLang="ja-JP" sz="1600" b="1" dirty="0">
              <a:latin typeface="メイリオ"/>
              <a:ea typeface="メイリオ"/>
              <a:cs typeface="メイリオ"/>
            </a:endParaRPr>
          </a:p>
          <a:p>
            <a:r>
              <a:rPr lang="ja-JP" altLang="en-US" sz="1600" b="1">
                <a:latin typeface="メイリオ"/>
                <a:ea typeface="メイリオ"/>
                <a:cs typeface="メイリオ"/>
              </a:rPr>
              <a:t>・産学官の利用促進</a:t>
            </a:r>
            <a:endParaRPr lang="en-US" altLang="ja-JP" sz="1600" b="1" dirty="0">
              <a:latin typeface="メイリオ"/>
              <a:ea typeface="メイリオ"/>
              <a:cs typeface="メイリオ"/>
            </a:endParaRPr>
          </a:p>
          <a:p>
            <a:r>
              <a:rPr lang="ja-JP" altLang="en-US" sz="1600" b="1">
                <a:latin typeface="メイリオ"/>
                <a:ea typeface="メイリオ"/>
                <a:cs typeface="メイリオ"/>
              </a:rPr>
              <a:t>・施設利用料（</a:t>
            </a:r>
            <a:r>
              <a:rPr lang="en-US" altLang="ja-JP" sz="1600" b="1" dirty="0">
                <a:latin typeface="メイリオ"/>
                <a:ea typeface="メイリオ"/>
                <a:cs typeface="メイリオ"/>
              </a:rPr>
              <a:t>200kV</a:t>
            </a:r>
            <a:r>
              <a:rPr lang="ja-JP" altLang="en-US" sz="1600" b="1">
                <a:latin typeface="メイリオ"/>
                <a:ea typeface="メイリオ"/>
                <a:cs typeface="メイリオ"/>
              </a:rPr>
              <a:t>クライオ電顕の場合</a:t>
            </a:r>
            <a:endParaRPr lang="en-US" altLang="ja-JP" sz="1600" b="1" dirty="0">
              <a:latin typeface="メイリオ"/>
              <a:ea typeface="メイリオ"/>
              <a:cs typeface="メイリオ"/>
            </a:endParaRPr>
          </a:p>
          <a:p>
            <a:r>
              <a:rPr lang="ja-JP" altLang="en-US" sz="1600" b="1">
                <a:latin typeface="メイリオ"/>
                <a:ea typeface="メイリオ"/>
                <a:cs typeface="メイリオ"/>
              </a:rPr>
              <a:t>　アカデミア</a:t>
            </a:r>
            <a:r>
              <a:rPr lang="en-US" altLang="ja-JP" sz="1600" b="1" dirty="0">
                <a:latin typeface="メイリオ"/>
                <a:ea typeface="メイリオ"/>
                <a:cs typeface="メイリオ"/>
              </a:rPr>
              <a:t>4.8</a:t>
            </a:r>
            <a:r>
              <a:rPr lang="ja-JP" altLang="en-US" sz="1600" b="1">
                <a:latin typeface="メイリオ"/>
                <a:ea typeface="メイリオ"/>
                <a:cs typeface="メイリオ"/>
              </a:rPr>
              <a:t>万</a:t>
            </a:r>
            <a:r>
              <a:rPr lang="en-US" altLang="ja-JP" sz="1600" b="1" dirty="0">
                <a:latin typeface="メイリオ"/>
                <a:ea typeface="メイリオ"/>
                <a:cs typeface="メイリオ"/>
              </a:rPr>
              <a:t>/</a:t>
            </a:r>
            <a:r>
              <a:rPr lang="ja-JP" altLang="en-US" sz="1600" b="1">
                <a:latin typeface="メイリオ"/>
                <a:ea typeface="メイリオ"/>
                <a:cs typeface="メイリオ"/>
              </a:rPr>
              <a:t>日、企業</a:t>
            </a:r>
            <a:r>
              <a:rPr lang="en-US" altLang="ja-JP" sz="1600" b="1" dirty="0">
                <a:latin typeface="メイリオ"/>
                <a:ea typeface="メイリオ"/>
                <a:cs typeface="メイリオ"/>
              </a:rPr>
              <a:t>48</a:t>
            </a:r>
            <a:r>
              <a:rPr lang="ja-JP" altLang="en-US" sz="1600" b="1">
                <a:latin typeface="メイリオ"/>
                <a:ea typeface="メイリオ"/>
                <a:cs typeface="メイリオ"/>
              </a:rPr>
              <a:t>万</a:t>
            </a:r>
            <a:r>
              <a:rPr lang="en-US" altLang="ja-JP" sz="1600" b="1" dirty="0">
                <a:latin typeface="メイリオ"/>
                <a:ea typeface="メイリオ"/>
                <a:cs typeface="メイリオ"/>
              </a:rPr>
              <a:t>/</a:t>
            </a:r>
            <a:r>
              <a:rPr lang="ja-JP" altLang="en-US" sz="1600" b="1">
                <a:latin typeface="メイリオ"/>
                <a:ea typeface="メイリオ"/>
                <a:cs typeface="メイリオ"/>
              </a:rPr>
              <a:t>日）</a:t>
            </a:r>
            <a:endParaRPr lang="en-US" altLang="ja-JP" sz="1600" b="1" dirty="0">
              <a:latin typeface="メイリオ"/>
              <a:ea typeface="メイリオ"/>
              <a:cs typeface="メイリオ"/>
            </a:endParaRPr>
          </a:p>
        </p:txBody>
      </p:sp>
      <p:pic>
        <p:nvPicPr>
          <p:cNvPr id="16" name="図 15" descr="P04115739.jpg">
            <a:extLst>
              <a:ext uri="{FF2B5EF4-FFF2-40B4-BE49-F238E27FC236}">
                <a16:creationId xmlns:a16="http://schemas.microsoft.com/office/drawing/2014/main" id="{11776D90-CE6B-CB4F-AEEC-EE97536A7C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9851" y="4355424"/>
            <a:ext cx="1080000" cy="823056"/>
          </a:xfrm>
          <a:prstGeom prst="rect">
            <a:avLst/>
          </a:prstGeom>
        </p:spPr>
      </p:pic>
      <p:pic>
        <p:nvPicPr>
          <p:cNvPr id="17" name="図 16">
            <a:extLst>
              <a:ext uri="{FF2B5EF4-FFF2-40B4-BE49-F238E27FC236}">
                <a16:creationId xmlns:a16="http://schemas.microsoft.com/office/drawing/2014/main" id="{10237F8F-9A75-BE4F-97BA-2923935EE6B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7162" y="5227888"/>
            <a:ext cx="1080000" cy="731605"/>
          </a:xfrm>
          <a:prstGeom prst="rect">
            <a:avLst/>
          </a:prstGeom>
        </p:spPr>
      </p:pic>
    </p:spTree>
    <p:extLst>
      <p:ext uri="{BB962C8B-B14F-4D97-AF65-F5344CB8AC3E}">
        <p14:creationId xmlns:p14="http://schemas.microsoft.com/office/powerpoint/2010/main" val="294435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dissolve">
                                      <p:cBhvr>
                                        <p:cTn id="10" dur="500"/>
                                        <p:tgtEl>
                                          <p:spTgt spid="5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dissolve">
                                      <p:cBhvr>
                                        <p:cTn id="13" dur="500"/>
                                        <p:tgtEl>
                                          <p:spTgt spid="8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dissolve">
                                      <p:cBhvr>
                                        <p:cTn id="16" dur="500"/>
                                        <p:tgtEl>
                                          <p:spTgt spid="8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dissolve">
                                      <p:cBhvr>
                                        <p:cTn id="19" dur="500"/>
                                        <p:tgtEl>
                                          <p:spTgt spid="88"/>
                                        </p:tgtEl>
                                      </p:cBhvr>
                                    </p:animEffect>
                                  </p:childTnLst>
                                </p:cTn>
                              </p:par>
                              <p:par>
                                <p:cTn id="20" presetID="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84" grpId="0" animBg="1"/>
      <p:bldP spid="85" grpId="0" animBg="1"/>
      <p:bldP spid="88" grpId="0" animBg="1"/>
      <p:bldP spid="26"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9585</TotalTime>
  <Words>2117</Words>
  <Application>Microsoft Macintosh PowerPoint</Application>
  <PresentationFormat>A4 210 x 297 mm</PresentationFormat>
  <Paragraphs>419</Paragraphs>
  <Slides>11</Slides>
  <Notes>8</Notes>
  <HiddenSlides>9</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Google Sans</vt:lpstr>
      <vt:lpstr>メイリオ</vt:lpstr>
      <vt:lpstr>メイリオ</vt:lpstr>
      <vt:lpstr>游ゴシック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記入例</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atsushi.yamagata</cp:lastModifiedBy>
  <cp:revision>1966</cp:revision>
  <cp:lastPrinted>2022-11-11T07:57:26Z</cp:lastPrinted>
  <dcterms:created xsi:type="dcterms:W3CDTF">2019-07-03T23:41:27Z</dcterms:created>
  <dcterms:modified xsi:type="dcterms:W3CDTF">2022-11-18T08:18:18Z</dcterms:modified>
</cp:coreProperties>
</file>