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handoutMasterIdLst>
    <p:handoutMasterId r:id="rId7"/>
  </p:handoutMasterIdLst>
  <p:sldIdLst>
    <p:sldId id="435" r:id="rId2"/>
    <p:sldId id="1955" r:id="rId3"/>
    <p:sldId id="1966" r:id="rId4"/>
    <p:sldId id="1958"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千田 俊哉" initials="千田" lastIdx="8" clrIdx="0"/>
  <p:cmAuthor id="2" name="Microsoft Office User" initials="MOU"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AB7F9"/>
    <a:srgbClr val="0432FF"/>
    <a:srgbClr val="FF8AD8"/>
    <a:srgbClr val="009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中間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中間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中間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69"/>
    <p:restoredTop sz="95970" autoAdjust="0"/>
  </p:normalViewPr>
  <p:slideViewPr>
    <p:cSldViewPr snapToGrid="0" snapToObjects="1">
      <p:cViewPr varScale="1">
        <p:scale>
          <a:sx n="132" d="100"/>
          <a:sy n="132" d="100"/>
        </p:scale>
        <p:origin x="184" y="328"/>
      </p:cViewPr>
      <p:guideLst>
        <p:guide orient="horz" pos="2160"/>
        <p:guide pos="3120"/>
      </p:guideLst>
    </p:cSldViewPr>
  </p:slideViewPr>
  <p:notesTextViewPr>
    <p:cViewPr>
      <p:scale>
        <a:sx n="1" d="1"/>
        <a:sy n="1" d="1"/>
      </p:scale>
      <p:origin x="0" y="0"/>
    </p:cViewPr>
  </p:notesTextViewPr>
  <p:sorterViewPr>
    <p:cViewPr>
      <p:scale>
        <a:sx n="187" d="100"/>
        <a:sy n="18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A91697-CC08-4943-A9E0-D41C9940F4C4}" type="datetimeFigureOut">
              <a:rPr kumimoji="1" lang="ja-JP" altLang="en-US" smtClean="0"/>
              <a:t>2022/11/17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40D62A-1A8D-B049-A260-570FE210B5E6}" type="slidenum">
              <a:rPr kumimoji="1" lang="ja-JP" altLang="en-US" smtClean="0"/>
              <a:t>‹#›</a:t>
            </a:fld>
            <a:endParaRPr kumimoji="1" lang="ja-JP" altLang="en-US"/>
          </a:p>
        </p:txBody>
      </p:sp>
    </p:spTree>
    <p:extLst>
      <p:ext uri="{BB962C8B-B14F-4D97-AF65-F5344CB8AC3E}">
        <p14:creationId xmlns:p14="http://schemas.microsoft.com/office/powerpoint/2010/main" val="5492547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1A341F-4DAB-1549-A4A7-3DDFD365D7F1}" type="datetimeFigureOut">
              <a:rPr kumimoji="1" lang="ja-JP" altLang="en-US" smtClean="0"/>
              <a:t>2022/11/17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0BF99-A7EB-BB4C-9285-A1AFB975BEF5}" type="slidenum">
              <a:rPr kumimoji="1" lang="ja-JP" altLang="en-US" smtClean="0"/>
              <a:t>‹#›</a:t>
            </a:fld>
            <a:endParaRPr kumimoji="1" lang="ja-JP" altLang="en-US"/>
          </a:p>
        </p:txBody>
      </p:sp>
    </p:spTree>
    <p:extLst>
      <p:ext uri="{BB962C8B-B14F-4D97-AF65-F5344CB8AC3E}">
        <p14:creationId xmlns:p14="http://schemas.microsoft.com/office/powerpoint/2010/main" val="5921047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1</a:t>
            </a:fld>
            <a:endParaRPr kumimoji="1" lang="ja-JP" altLang="en-US"/>
          </a:p>
        </p:txBody>
      </p:sp>
    </p:spTree>
    <p:extLst>
      <p:ext uri="{BB962C8B-B14F-4D97-AF65-F5344CB8AC3E}">
        <p14:creationId xmlns:p14="http://schemas.microsoft.com/office/powerpoint/2010/main" val="10761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2</a:t>
            </a:fld>
            <a:endParaRPr kumimoji="1" lang="ja-JP" altLang="en-US"/>
          </a:p>
        </p:txBody>
      </p:sp>
    </p:spTree>
    <p:extLst>
      <p:ext uri="{BB962C8B-B14F-4D97-AF65-F5344CB8AC3E}">
        <p14:creationId xmlns:p14="http://schemas.microsoft.com/office/powerpoint/2010/main" val="1104937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3</a:t>
            </a:fld>
            <a:endParaRPr kumimoji="1" lang="ja-JP" altLang="en-US"/>
          </a:p>
        </p:txBody>
      </p:sp>
    </p:spTree>
    <p:extLst>
      <p:ext uri="{BB962C8B-B14F-4D97-AF65-F5344CB8AC3E}">
        <p14:creationId xmlns:p14="http://schemas.microsoft.com/office/powerpoint/2010/main" val="3470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4</a:t>
            </a:fld>
            <a:endParaRPr kumimoji="1" lang="ja-JP" altLang="en-US"/>
          </a:p>
        </p:txBody>
      </p:sp>
    </p:spTree>
    <p:extLst>
      <p:ext uri="{BB962C8B-B14F-4D97-AF65-F5344CB8AC3E}">
        <p14:creationId xmlns:p14="http://schemas.microsoft.com/office/powerpoint/2010/main" val="1389068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9A549CB-517C-364B-93E1-427A10355D1C}"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327051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F91170-B0E8-094A-BC2E-0DC53BD46672}"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321014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1625F2-A8AD-C44D-AABB-5CCF2B4C572B}"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75726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7417D5-A4D2-8946-A6C2-089648241248}"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9016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AAE26E-6EAB-6849-9BFE-468F9A4B987C}"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18783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55909A7-0D08-B643-9AE9-2F878DA4FDDB}" type="datetime1">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47598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2CFC8A-1021-FE4C-9DBB-3FE5DAA8E279}" type="datetime1">
              <a:rPr kumimoji="1" lang="ja-JP" altLang="en-US" smtClean="0"/>
              <a:t>2022/11/17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007066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952A23-B12B-4440-8647-0DF3EC03C4C4}" type="datetime1">
              <a:rPr kumimoji="1" lang="ja-JP" altLang="en-US" smtClean="0"/>
              <a:t>2022/11/17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76120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AE4C6-BB24-D147-A2E6-DD7672D5AA21}" type="datetime1">
              <a:rPr kumimoji="1" lang="ja-JP" altLang="en-US" smtClean="0"/>
              <a:t>2022/11/17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798762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39CBBC-826D-F74A-A0E7-250A27CC5F30}" type="datetime1">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008094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4AC3C4-071A-4244-A576-810925AB870D}" type="datetime1">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08944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10CF0-FDC6-0E42-9196-B014F56B663B}" type="datetime1">
              <a:rPr kumimoji="1" lang="ja-JP" altLang="en-US" smtClean="0"/>
              <a:t>2022/11/17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3612070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ryoEMネットワーク">
            <a:extLst>
              <a:ext uri="{FF2B5EF4-FFF2-40B4-BE49-F238E27FC236}">
                <a16:creationId xmlns:a16="http://schemas.microsoft.com/office/drawing/2014/main" id="{6303FC19-C7E9-F042-82B9-C657BABBDB38}"/>
              </a:ext>
            </a:extLst>
          </p:cNvPr>
          <p:cNvSpPr txBox="1">
            <a:spLocks/>
          </p:cNvSpPr>
          <p:nvPr/>
        </p:nvSpPr>
        <p:spPr>
          <a:xfrm>
            <a:off x="0" y="144963"/>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施設紹介</a:t>
            </a:r>
            <a:r>
              <a:rPr lang="en-US" altLang="ja-JP" sz="4000" b="1" dirty="0">
                <a:latin typeface="メイリオ"/>
                <a:ea typeface="メイリオ"/>
                <a:cs typeface="メイリオ"/>
              </a:rPr>
              <a:t>【</a:t>
            </a:r>
            <a:r>
              <a:rPr lang="ja-JP" altLang="en-US" sz="4000" b="1">
                <a:latin typeface="メイリオ"/>
                <a:ea typeface="メイリオ"/>
                <a:cs typeface="メイリオ"/>
              </a:rPr>
              <a:t>自然科学研究機構</a:t>
            </a:r>
            <a:r>
              <a:rPr lang="en-US" altLang="ja-JP" sz="4000" b="1" dirty="0">
                <a:latin typeface="メイリオ"/>
                <a:ea typeface="メイリオ"/>
                <a:cs typeface="メイリオ"/>
              </a:rPr>
              <a:t>】</a:t>
            </a:r>
          </a:p>
        </p:txBody>
      </p:sp>
      <p:sp>
        <p:nvSpPr>
          <p:cNvPr id="54" name="角丸四角形 53"/>
          <p:cNvSpPr/>
          <p:nvPr/>
        </p:nvSpPr>
        <p:spPr>
          <a:xfrm>
            <a:off x="6500999" y="1335459"/>
            <a:ext cx="2952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452999" y="4124794"/>
            <a:ext cx="9000000" cy="2520000"/>
          </a:xfrm>
          <a:prstGeom prst="roundRect">
            <a:avLst>
              <a:gd name="adj" fmla="val 8284"/>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452999" y="1331132"/>
            <a:ext cx="2952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7076999" y="1128404"/>
            <a:ext cx="18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人員体制</a:t>
            </a:r>
            <a:endParaRPr lang="ja-JP" altLang="en-US" sz="2200" b="1" dirty="0">
              <a:latin typeface="メイリオ"/>
              <a:ea typeface="メイリオ"/>
              <a:cs typeface="メイリオ"/>
            </a:endParaRPr>
          </a:p>
        </p:txBody>
      </p:sp>
      <p:sp>
        <p:nvSpPr>
          <p:cNvPr id="84" name="角丸四角形 83"/>
          <p:cNvSpPr/>
          <p:nvPr/>
        </p:nvSpPr>
        <p:spPr>
          <a:xfrm>
            <a:off x="3476999" y="1335459"/>
            <a:ext cx="2952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4052999" y="3933876"/>
            <a:ext cx="18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装置</a:t>
            </a:r>
            <a:endParaRPr lang="ja-JP" altLang="en-US" sz="2200" b="1" dirty="0">
              <a:latin typeface="メイリオ"/>
              <a:ea typeface="メイリオ"/>
              <a:cs typeface="メイリオ"/>
            </a:endParaRPr>
          </a:p>
        </p:txBody>
      </p:sp>
      <p:sp>
        <p:nvSpPr>
          <p:cNvPr id="87" name="正方形/長方形 86"/>
          <p:cNvSpPr/>
          <p:nvPr/>
        </p:nvSpPr>
        <p:spPr>
          <a:xfrm>
            <a:off x="4052999" y="1128404"/>
            <a:ext cx="18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ミッション</a:t>
            </a:r>
            <a:endParaRPr lang="ja-JP" altLang="en-US" sz="2200" b="1" dirty="0">
              <a:latin typeface="メイリオ"/>
              <a:ea typeface="メイリオ"/>
              <a:cs typeface="メイリオ"/>
            </a:endParaRPr>
          </a:p>
        </p:txBody>
      </p:sp>
      <p:sp>
        <p:nvSpPr>
          <p:cNvPr id="90" name="正方形/長方形 89"/>
          <p:cNvSpPr/>
          <p:nvPr/>
        </p:nvSpPr>
        <p:spPr>
          <a:xfrm>
            <a:off x="6502609" y="1475871"/>
            <a:ext cx="3024000" cy="2257541"/>
          </a:xfrm>
          <a:prstGeom prst="rect">
            <a:avLst/>
          </a:prstGeom>
          <a:noFill/>
        </p:spPr>
        <p:txBody>
          <a:bodyPr wrap="square">
            <a:spAutoFit/>
          </a:bodyPr>
          <a:lstStyle/>
          <a:p>
            <a:pPr>
              <a:lnSpc>
                <a:spcPct val="90000"/>
              </a:lnSpc>
            </a:pPr>
            <a:r>
              <a:rPr lang="en-US" altLang="ja-JP" sz="1200" b="1" dirty="0">
                <a:latin typeface="メイリオ"/>
                <a:ea typeface="メイリオ"/>
                <a:cs typeface="メイリオ"/>
              </a:rPr>
              <a:t>Director</a:t>
            </a:r>
            <a:r>
              <a:rPr lang="ja-JP" altLang="en-US" sz="1200" b="1">
                <a:latin typeface="メイリオ"/>
                <a:ea typeface="メイリオ"/>
                <a:cs typeface="メイリオ"/>
              </a:rPr>
              <a:t>：村田和義</a:t>
            </a:r>
            <a:endParaRPr lang="en-US" altLang="ja-JP" sz="1200" b="1" dirty="0">
              <a:latin typeface="メイリオ"/>
              <a:ea typeface="メイリオ"/>
              <a:cs typeface="メイリオ"/>
            </a:endParaRPr>
          </a:p>
          <a:p>
            <a:pPr>
              <a:lnSpc>
                <a:spcPct val="90000"/>
              </a:lnSpc>
            </a:pPr>
            <a:endParaRPr lang="en-US" altLang="ja-JP" sz="1200" b="1" dirty="0">
              <a:latin typeface="メイリオ"/>
              <a:ea typeface="メイリオ"/>
              <a:cs typeface="メイリオ"/>
            </a:endParaRPr>
          </a:p>
          <a:p>
            <a:pPr>
              <a:lnSpc>
                <a:spcPct val="90000"/>
              </a:lnSpc>
            </a:pPr>
            <a:r>
              <a:rPr lang="ja-JP" altLang="en-US" sz="1200" b="1">
                <a:latin typeface="メイリオ"/>
                <a:ea typeface="メイリオ"/>
                <a:cs typeface="メイリオ"/>
              </a:rPr>
              <a:t>測定支援</a:t>
            </a:r>
            <a:r>
              <a:rPr lang="en-US" altLang="ja-JP" sz="1200" b="1" dirty="0">
                <a:latin typeface="メイリオ"/>
                <a:ea typeface="メイリオ"/>
                <a:cs typeface="メイリオ"/>
              </a:rPr>
              <a:t>/</a:t>
            </a:r>
            <a:r>
              <a:rPr lang="ja-JP" altLang="en-US" sz="1200" b="1">
                <a:latin typeface="メイリオ"/>
                <a:ea typeface="メイリオ"/>
                <a:cs typeface="メイリオ"/>
              </a:rPr>
              <a:t>解析支援</a:t>
            </a:r>
            <a:r>
              <a:rPr lang="en-US" altLang="ja-JP" sz="1200" b="1" dirty="0">
                <a:latin typeface="メイリオ"/>
                <a:ea typeface="メイリオ"/>
                <a:cs typeface="メイリオ"/>
              </a:rPr>
              <a:t>/</a:t>
            </a:r>
            <a:r>
              <a:rPr lang="ja-JP" altLang="en-US" sz="1200" b="1">
                <a:latin typeface="メイリオ"/>
                <a:ea typeface="メイリオ"/>
                <a:cs typeface="メイリオ"/>
              </a:rPr>
              <a:t>装置維持</a:t>
            </a:r>
            <a:r>
              <a:rPr lang="en-US" altLang="ja-JP" sz="1200" b="1" dirty="0">
                <a:latin typeface="メイリオ"/>
                <a:ea typeface="メイリオ"/>
                <a:cs typeface="メイリオ"/>
              </a:rPr>
              <a:t>/</a:t>
            </a:r>
            <a:r>
              <a:rPr lang="ja-JP" altLang="en-US" sz="1200" b="1">
                <a:latin typeface="メイリオ"/>
                <a:ea typeface="メイリオ"/>
                <a:cs typeface="メイリオ"/>
              </a:rPr>
              <a:t>施設利用などの日常業務：</a:t>
            </a:r>
            <a:endParaRPr lang="en-US" altLang="ja-JP" sz="1200" b="1" dirty="0">
              <a:latin typeface="メイリオ"/>
              <a:ea typeface="メイリオ"/>
              <a:cs typeface="メイリオ"/>
            </a:endParaRPr>
          </a:p>
          <a:p>
            <a:pPr>
              <a:lnSpc>
                <a:spcPct val="90000"/>
              </a:lnSpc>
            </a:pPr>
            <a:r>
              <a:rPr lang="ja-JP" altLang="en-US" sz="1200" b="1">
                <a:latin typeface="メイリオ"/>
                <a:ea typeface="メイリオ"/>
                <a:cs typeface="メイリオ"/>
              </a:rPr>
              <a:t>ソン</a:t>
            </a:r>
            <a:r>
              <a:rPr lang="en-US" altLang="ja-JP" sz="1200" b="1" dirty="0">
                <a:latin typeface="メイリオ"/>
                <a:ea typeface="メイリオ"/>
                <a:cs typeface="メイリオ"/>
              </a:rPr>
              <a:t>,</a:t>
            </a:r>
            <a:r>
              <a:rPr lang="ja-JP" altLang="en-US" sz="1200" b="1">
                <a:latin typeface="メイリオ"/>
                <a:ea typeface="メイリオ"/>
                <a:cs typeface="メイリオ"/>
              </a:rPr>
              <a:t>バートンスミス</a:t>
            </a:r>
            <a:r>
              <a:rPr lang="en-US" altLang="ja-JP" sz="1200" b="1" dirty="0">
                <a:latin typeface="メイリオ"/>
                <a:ea typeface="メイリオ"/>
                <a:cs typeface="メイリオ"/>
              </a:rPr>
              <a:t>,</a:t>
            </a:r>
            <a:r>
              <a:rPr lang="ja-JP" altLang="en-US" sz="1200" b="1">
                <a:latin typeface="メイリオ"/>
                <a:ea typeface="メイリオ"/>
                <a:cs typeface="メイリオ"/>
              </a:rPr>
              <a:t>陳</a:t>
            </a:r>
            <a:r>
              <a:rPr lang="en-US" altLang="ja-JP" sz="1200" b="1" dirty="0">
                <a:latin typeface="メイリオ"/>
                <a:ea typeface="メイリオ"/>
                <a:cs typeface="メイリオ"/>
              </a:rPr>
              <a:t>,</a:t>
            </a:r>
            <a:r>
              <a:rPr lang="ja-JP" altLang="en-US" sz="1200" b="1">
                <a:latin typeface="メイリオ"/>
                <a:ea typeface="メイリオ"/>
                <a:cs typeface="メイリオ"/>
              </a:rPr>
              <a:t>香山</a:t>
            </a:r>
            <a:r>
              <a:rPr lang="en-US" altLang="ja-JP" sz="1200" b="1" dirty="0">
                <a:latin typeface="メイリオ"/>
                <a:ea typeface="メイリオ"/>
                <a:cs typeface="メイリオ"/>
              </a:rPr>
              <a:t>,</a:t>
            </a:r>
            <a:r>
              <a:rPr lang="ja-JP" altLang="en-US" sz="1200" b="1">
                <a:latin typeface="メイリオ"/>
                <a:ea typeface="メイリオ"/>
                <a:cs typeface="メイリオ"/>
              </a:rPr>
              <a:t>肥田</a:t>
            </a:r>
            <a:r>
              <a:rPr lang="en-US" altLang="ja-JP" sz="1200" b="1" dirty="0">
                <a:latin typeface="メイリオ"/>
                <a:ea typeface="メイリオ"/>
                <a:cs typeface="メイリオ"/>
              </a:rPr>
              <a:t>,</a:t>
            </a:r>
            <a:r>
              <a:rPr lang="ja-JP" altLang="en-US" sz="1200" b="1">
                <a:latin typeface="メイリオ"/>
                <a:ea typeface="メイリオ"/>
                <a:cs typeface="メイリオ"/>
              </a:rPr>
              <a:t>池田</a:t>
            </a:r>
            <a:r>
              <a:rPr lang="en-US" altLang="ja-JP" sz="1200" b="1" dirty="0">
                <a:latin typeface="メイリオ"/>
                <a:ea typeface="メイリオ"/>
                <a:cs typeface="メイリオ"/>
              </a:rPr>
              <a:t>,</a:t>
            </a:r>
            <a:r>
              <a:rPr lang="ja-JP" altLang="en-US" sz="1200" b="1">
                <a:latin typeface="メイリオ"/>
                <a:ea typeface="メイリオ"/>
                <a:cs typeface="メイリオ"/>
              </a:rPr>
              <a:t>河口</a:t>
            </a:r>
            <a:endParaRPr lang="en-US" altLang="ja-JP" sz="1200" b="1" dirty="0">
              <a:latin typeface="メイリオ"/>
              <a:ea typeface="メイリオ"/>
              <a:cs typeface="メイリオ"/>
            </a:endParaRPr>
          </a:p>
          <a:p>
            <a:pPr>
              <a:lnSpc>
                <a:spcPct val="90000"/>
              </a:lnSpc>
            </a:pPr>
            <a:endParaRPr lang="en-US" altLang="ja-JP" sz="1200" b="1" dirty="0">
              <a:latin typeface="メイリオ"/>
              <a:ea typeface="メイリオ"/>
              <a:cs typeface="メイリオ"/>
            </a:endParaRPr>
          </a:p>
          <a:p>
            <a:pPr>
              <a:lnSpc>
                <a:spcPct val="90000"/>
              </a:lnSpc>
            </a:pPr>
            <a:r>
              <a:rPr lang="ja-JP" altLang="en-US" sz="1200" b="1">
                <a:latin typeface="メイリオ"/>
                <a:ea typeface="メイリオ"/>
                <a:cs typeface="メイリオ"/>
              </a:rPr>
              <a:t>事務支援：河口</a:t>
            </a:r>
            <a:endParaRPr lang="en-US" altLang="ja-JP" sz="1200" b="1" dirty="0">
              <a:latin typeface="メイリオ"/>
              <a:ea typeface="メイリオ"/>
              <a:cs typeface="メイリオ"/>
            </a:endParaRPr>
          </a:p>
          <a:p>
            <a:pPr>
              <a:lnSpc>
                <a:spcPct val="90000"/>
              </a:lnSpc>
            </a:pPr>
            <a:endParaRPr lang="en-US" altLang="ja-JP" sz="1200" b="1" dirty="0">
              <a:latin typeface="メイリオ"/>
              <a:ea typeface="メイリオ"/>
              <a:cs typeface="メイリオ"/>
            </a:endParaRPr>
          </a:p>
          <a:p>
            <a:pPr>
              <a:lnSpc>
                <a:spcPct val="90000"/>
              </a:lnSpc>
            </a:pPr>
            <a:r>
              <a:rPr lang="ja-JP" altLang="en-US" sz="1200" b="1">
                <a:latin typeface="メイリオ"/>
                <a:ea typeface="メイリオ"/>
                <a:cs typeface="メイリオ"/>
              </a:rPr>
              <a:t>産学官連携：</a:t>
            </a:r>
            <a:r>
              <a:rPr lang="en-US" altLang="ja-JP" sz="1200" b="1" dirty="0" err="1">
                <a:latin typeface="メイリオ"/>
                <a:ea typeface="メイリオ"/>
                <a:cs typeface="メイリオ"/>
              </a:rPr>
              <a:t>ExCELLS</a:t>
            </a:r>
            <a:r>
              <a:rPr lang="ja-JP" altLang="en-US" sz="1200" b="1">
                <a:latin typeface="メイリオ"/>
                <a:ea typeface="メイリオ"/>
                <a:cs typeface="メイリオ"/>
              </a:rPr>
              <a:t>研究戦略室</a:t>
            </a:r>
            <a:endParaRPr lang="en-US" altLang="ja-JP" sz="1200" b="1" dirty="0">
              <a:latin typeface="メイリオ"/>
              <a:ea typeface="メイリオ"/>
              <a:cs typeface="メイリオ"/>
            </a:endParaRPr>
          </a:p>
          <a:p>
            <a:pPr>
              <a:lnSpc>
                <a:spcPct val="90000"/>
              </a:lnSpc>
            </a:pPr>
            <a:endParaRPr lang="en-US" altLang="ja-JP" sz="1200" b="1" dirty="0">
              <a:latin typeface="メイリオ"/>
              <a:ea typeface="メイリオ"/>
              <a:cs typeface="メイリオ"/>
            </a:endParaRPr>
          </a:p>
          <a:p>
            <a:pPr>
              <a:lnSpc>
                <a:spcPct val="90000"/>
              </a:lnSpc>
            </a:pPr>
            <a:r>
              <a:rPr lang="ja-JP" altLang="en-US" sz="1200" b="1">
                <a:latin typeface="メイリオ"/>
                <a:ea typeface="メイリオ"/>
                <a:cs typeface="メイリオ"/>
              </a:rPr>
              <a:t>（</a:t>
            </a:r>
            <a:r>
              <a:rPr lang="en-US" altLang="ja-JP" sz="1200" b="1" dirty="0">
                <a:latin typeface="メイリオ"/>
                <a:ea typeface="メイリオ"/>
                <a:cs typeface="メイリオ"/>
              </a:rPr>
              <a:t>*</a:t>
            </a:r>
            <a:r>
              <a:rPr lang="en-US" altLang="ja-JP" sz="1200" b="1" dirty="0" err="1">
                <a:latin typeface="メイリオ"/>
                <a:ea typeface="メイリオ"/>
                <a:cs typeface="メイリオ"/>
              </a:rPr>
              <a:t>microED</a:t>
            </a:r>
            <a:r>
              <a:rPr lang="ja-JP" altLang="en-US" sz="1200" b="1">
                <a:latin typeface="メイリオ"/>
                <a:ea typeface="メイリオ"/>
                <a:cs typeface="メイリオ"/>
              </a:rPr>
              <a:t>やトモグラフィの高度化</a:t>
            </a:r>
            <a:endParaRPr lang="en-US" altLang="ja-JP" sz="1200" b="1" dirty="0">
              <a:latin typeface="メイリオ"/>
              <a:ea typeface="メイリオ"/>
              <a:cs typeface="メイリオ"/>
            </a:endParaRPr>
          </a:p>
          <a:p>
            <a:pPr>
              <a:lnSpc>
                <a:spcPct val="90000"/>
              </a:lnSpc>
            </a:pPr>
            <a:r>
              <a:rPr lang="ja-JP" altLang="en-US" sz="1200" b="1">
                <a:latin typeface="メイリオ"/>
                <a:ea typeface="メイリオ"/>
                <a:cs typeface="メイリオ"/>
              </a:rPr>
              <a:t>　　も行ってる）</a:t>
            </a:r>
            <a:endParaRPr lang="en-US" altLang="ja-JP" sz="1200" b="1" dirty="0">
              <a:latin typeface="メイリオ"/>
              <a:ea typeface="メイリオ"/>
              <a:cs typeface="メイリオ"/>
            </a:endParaRPr>
          </a:p>
        </p:txBody>
      </p:sp>
      <p:sp>
        <p:nvSpPr>
          <p:cNvPr id="86" name="正方形/長方形 85"/>
          <p:cNvSpPr/>
          <p:nvPr/>
        </p:nvSpPr>
        <p:spPr>
          <a:xfrm>
            <a:off x="3602999" y="1633913"/>
            <a:ext cx="2700000" cy="2092881"/>
          </a:xfrm>
          <a:prstGeom prst="rect">
            <a:avLst/>
          </a:prstGeom>
          <a:noFill/>
        </p:spPr>
        <p:txBody>
          <a:bodyPr wrap="square">
            <a:spAutoFit/>
          </a:bodyPr>
          <a:lstStyle/>
          <a:p>
            <a:pPr marL="342900" indent="-342900">
              <a:buAutoNum type="arabicPeriod"/>
            </a:pPr>
            <a:r>
              <a:rPr lang="ja-JP" altLang="en-US" sz="1400" b="1">
                <a:latin typeface="メイリオ"/>
                <a:ea typeface="メイリオ"/>
                <a:cs typeface="メイリオ"/>
              </a:rPr>
              <a:t>大学共同利用機関法人としてアカデミアにおけるクライオ電顕の共同研究を推進</a:t>
            </a:r>
            <a:endParaRPr lang="en-US" altLang="ja-JP" sz="1400" b="1" dirty="0">
              <a:latin typeface="メイリオ"/>
              <a:ea typeface="メイリオ"/>
              <a:cs typeface="メイリオ"/>
            </a:endParaRPr>
          </a:p>
          <a:p>
            <a:pPr marL="342900" indent="-342900">
              <a:buAutoNum type="arabicPeriod"/>
            </a:pPr>
            <a:endParaRPr lang="en-US" altLang="ja-JP" sz="900" b="1" dirty="0">
              <a:latin typeface="メイリオ"/>
              <a:ea typeface="メイリオ"/>
              <a:cs typeface="メイリオ"/>
            </a:endParaRPr>
          </a:p>
          <a:p>
            <a:pPr marL="342900" indent="-342900">
              <a:buAutoNum type="arabicPeriod"/>
            </a:pPr>
            <a:r>
              <a:rPr lang="ja-JP" altLang="en-US" sz="1400" b="1">
                <a:latin typeface="メイリオ"/>
                <a:ea typeface="メイリオ"/>
                <a:cs typeface="メイリオ"/>
              </a:rPr>
              <a:t>クライオ電顕に関する人材育成（トレーニングコースの開催）</a:t>
            </a:r>
            <a:endParaRPr lang="en-US" altLang="ja-JP" sz="1400" b="1" dirty="0">
              <a:latin typeface="メイリオ"/>
              <a:ea typeface="メイリオ"/>
              <a:cs typeface="メイリオ"/>
            </a:endParaRPr>
          </a:p>
          <a:p>
            <a:pPr marL="342900" indent="-342900">
              <a:buAutoNum type="arabicPeriod"/>
            </a:pPr>
            <a:endParaRPr lang="en-US" altLang="ja-JP" sz="900" b="1" dirty="0">
              <a:latin typeface="メイリオ"/>
              <a:ea typeface="メイリオ"/>
              <a:cs typeface="メイリオ"/>
            </a:endParaRPr>
          </a:p>
          <a:p>
            <a:pPr marL="342900" indent="-342900">
              <a:buAutoNum type="arabicPeriod"/>
            </a:pPr>
            <a:r>
              <a:rPr lang="ja-JP" altLang="en-US" sz="1400" b="1">
                <a:latin typeface="メイリオ"/>
                <a:ea typeface="メイリオ"/>
                <a:cs typeface="メイリオ"/>
              </a:rPr>
              <a:t>産業界への技術＆施設提供（有償）</a:t>
            </a:r>
            <a:endParaRPr lang="en-US" altLang="ja-JP" sz="1200" b="1" dirty="0">
              <a:latin typeface="メイリオ"/>
              <a:ea typeface="メイリオ"/>
              <a:cs typeface="メイリオ"/>
            </a:endParaRPr>
          </a:p>
        </p:txBody>
      </p:sp>
      <p:sp>
        <p:nvSpPr>
          <p:cNvPr id="16" name="正方形/長方形 15">
            <a:extLst>
              <a:ext uri="{FF2B5EF4-FFF2-40B4-BE49-F238E27FC236}">
                <a16:creationId xmlns:a16="http://schemas.microsoft.com/office/drawing/2014/main" id="{AF8B7BF6-2609-8441-B3BF-4F948C2827B5}"/>
              </a:ext>
            </a:extLst>
          </p:cNvPr>
          <p:cNvSpPr/>
          <p:nvPr/>
        </p:nvSpPr>
        <p:spPr>
          <a:xfrm>
            <a:off x="1028999" y="1128404"/>
            <a:ext cx="18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施設概要</a:t>
            </a:r>
            <a:endParaRPr lang="ja-JP" altLang="en-US" sz="2200" b="1" dirty="0">
              <a:latin typeface="メイリオ"/>
              <a:ea typeface="メイリオ"/>
              <a:cs typeface="メイリオ"/>
            </a:endParaRPr>
          </a:p>
        </p:txBody>
      </p:sp>
      <p:sp>
        <p:nvSpPr>
          <p:cNvPr id="17" name="正方形/長方形 16">
            <a:extLst>
              <a:ext uri="{FF2B5EF4-FFF2-40B4-BE49-F238E27FC236}">
                <a16:creationId xmlns:a16="http://schemas.microsoft.com/office/drawing/2014/main" id="{F132E0C4-9EF2-154B-A94D-15D1F9CB4DCC}"/>
              </a:ext>
            </a:extLst>
          </p:cNvPr>
          <p:cNvSpPr/>
          <p:nvPr/>
        </p:nvSpPr>
        <p:spPr>
          <a:xfrm>
            <a:off x="542999" y="1454039"/>
            <a:ext cx="2772000" cy="2410916"/>
          </a:xfrm>
          <a:prstGeom prst="rect">
            <a:avLst/>
          </a:prstGeom>
          <a:noFill/>
        </p:spPr>
        <p:txBody>
          <a:bodyPr wrap="square">
            <a:spAutoFit/>
          </a:bodyPr>
          <a:lstStyle/>
          <a:p>
            <a:r>
              <a:rPr lang="en-US" altLang="ja-JP" sz="1200" b="1" dirty="0">
                <a:latin typeface="メイリオ"/>
                <a:ea typeface="メイリオ"/>
                <a:cs typeface="メイリオ"/>
              </a:rPr>
              <a:t>FY1997</a:t>
            </a:r>
          </a:p>
          <a:p>
            <a:r>
              <a:rPr lang="ja-JP" altLang="en-US" sz="1400" b="1">
                <a:latin typeface="メイリオ"/>
                <a:ea typeface="メイリオ"/>
                <a:cs typeface="メイリオ"/>
              </a:rPr>
              <a:t>・</a:t>
            </a:r>
            <a:r>
              <a:rPr lang="en-US" altLang="ja-JP" sz="1400" b="1" dirty="0">
                <a:latin typeface="メイリオ"/>
                <a:ea typeface="メイリオ"/>
                <a:cs typeface="メイリオ"/>
              </a:rPr>
              <a:t>300kV </a:t>
            </a:r>
            <a:r>
              <a:rPr lang="en-US" altLang="ja-JP" sz="1400" b="1" dirty="0" err="1">
                <a:latin typeface="メイリオ"/>
                <a:ea typeface="メイリオ"/>
                <a:cs typeface="メイリオ"/>
              </a:rPr>
              <a:t>LiqHe</a:t>
            </a:r>
            <a:r>
              <a:rPr lang="en-US" altLang="ja-JP" sz="1400" b="1" dirty="0">
                <a:latin typeface="メイリオ"/>
                <a:ea typeface="メイリオ"/>
                <a:cs typeface="メイリオ"/>
              </a:rPr>
              <a:t> Cryo-EM</a:t>
            </a:r>
          </a:p>
          <a:p>
            <a:pPr>
              <a:spcBef>
                <a:spcPts val="200"/>
              </a:spcBef>
            </a:pPr>
            <a:r>
              <a:rPr lang="en-US" altLang="ja-JP" sz="1200" b="1" dirty="0">
                <a:latin typeface="メイリオ"/>
                <a:ea typeface="メイリオ"/>
                <a:cs typeface="メイリオ"/>
              </a:rPr>
              <a:t>FY2008</a:t>
            </a:r>
          </a:p>
          <a:p>
            <a:r>
              <a:rPr lang="ja-JP" altLang="en-US" sz="1400" b="1">
                <a:latin typeface="メイリオ"/>
                <a:ea typeface="メイリオ"/>
                <a:cs typeface="メイリオ"/>
              </a:rPr>
              <a:t>・</a:t>
            </a:r>
            <a:r>
              <a:rPr lang="en-US" altLang="ja-JP" sz="1400" b="1" dirty="0">
                <a:latin typeface="メイリオ"/>
                <a:ea typeface="メイリオ"/>
                <a:cs typeface="メイリオ"/>
              </a:rPr>
              <a:t>2200FS, 626 Cryo-Holder</a:t>
            </a:r>
          </a:p>
          <a:p>
            <a:pPr>
              <a:spcBef>
                <a:spcPts val="200"/>
              </a:spcBef>
            </a:pPr>
            <a:r>
              <a:rPr lang="en-US" altLang="ja-JP" sz="1200" b="1" dirty="0">
                <a:latin typeface="メイリオ"/>
                <a:ea typeface="メイリオ"/>
                <a:cs typeface="メイリオ"/>
              </a:rPr>
              <a:t>FY2013</a:t>
            </a:r>
          </a:p>
          <a:p>
            <a:r>
              <a:rPr lang="ja-JP" altLang="en-US" sz="1400" b="1">
                <a:latin typeface="メイリオ"/>
                <a:ea typeface="メイリオ"/>
                <a:cs typeface="メイリオ"/>
              </a:rPr>
              <a:t>・</a:t>
            </a:r>
            <a:r>
              <a:rPr lang="en-US" altLang="ja-JP" sz="1400" b="1" dirty="0">
                <a:latin typeface="メイリオ"/>
                <a:ea typeface="メイリオ"/>
                <a:cs typeface="メイリオ"/>
              </a:rPr>
              <a:t>2200FS</a:t>
            </a:r>
            <a:r>
              <a:rPr lang="ja-JP" altLang="en-US" sz="1400" b="1">
                <a:latin typeface="メイリオ"/>
                <a:ea typeface="メイリオ"/>
                <a:cs typeface="メイリオ"/>
              </a:rPr>
              <a:t>に</a:t>
            </a:r>
            <a:r>
              <a:rPr lang="en-US" altLang="ja-JP" sz="1400" b="1" dirty="0">
                <a:latin typeface="メイリオ"/>
                <a:ea typeface="メイリオ"/>
                <a:cs typeface="メイリオ"/>
              </a:rPr>
              <a:t>DE20</a:t>
            </a:r>
            <a:r>
              <a:rPr lang="ja-JP" altLang="en-US" sz="1400" b="1">
                <a:latin typeface="メイリオ"/>
                <a:ea typeface="メイリオ"/>
                <a:cs typeface="メイリオ"/>
              </a:rPr>
              <a:t>カメラ</a:t>
            </a:r>
            <a:endParaRPr lang="en-US" altLang="ja-JP" sz="1400" b="1" dirty="0">
              <a:latin typeface="メイリオ"/>
              <a:ea typeface="メイリオ"/>
              <a:cs typeface="メイリオ"/>
            </a:endParaRPr>
          </a:p>
          <a:p>
            <a:pPr>
              <a:spcBef>
                <a:spcPts val="200"/>
              </a:spcBef>
            </a:pPr>
            <a:r>
              <a:rPr lang="en-US" altLang="ja-JP" sz="1200" b="1" dirty="0">
                <a:latin typeface="メイリオ"/>
                <a:ea typeface="メイリオ"/>
                <a:cs typeface="メイリオ"/>
              </a:rPr>
              <a:t>FY2017</a:t>
            </a:r>
          </a:p>
          <a:p>
            <a:r>
              <a:rPr lang="ja-JP" altLang="en-US" sz="1400" b="1">
                <a:latin typeface="メイリオ"/>
                <a:ea typeface="メイリオ"/>
                <a:cs typeface="メイリオ"/>
              </a:rPr>
              <a:t>・</a:t>
            </a:r>
            <a:r>
              <a:rPr lang="en-US" altLang="ja-JP" sz="1400" b="1" dirty="0">
                <a:latin typeface="メイリオ"/>
                <a:ea typeface="メイリオ"/>
                <a:cs typeface="メイリオ"/>
              </a:rPr>
              <a:t> 2100F In situ K2</a:t>
            </a:r>
            <a:r>
              <a:rPr lang="ja-JP" altLang="en-US" sz="1400" b="1">
                <a:latin typeface="メイリオ"/>
                <a:ea typeface="メイリオ"/>
                <a:cs typeface="メイリオ"/>
              </a:rPr>
              <a:t>カメラ</a:t>
            </a:r>
            <a:endParaRPr lang="en-US" altLang="ja-JP" sz="1400" b="1" dirty="0">
              <a:latin typeface="メイリオ"/>
              <a:ea typeface="メイリオ"/>
              <a:cs typeface="メイリオ"/>
            </a:endParaRPr>
          </a:p>
          <a:p>
            <a:pPr>
              <a:spcBef>
                <a:spcPts val="200"/>
              </a:spcBef>
            </a:pPr>
            <a:r>
              <a:rPr lang="en-US" altLang="ja-JP" sz="1200" b="1" dirty="0">
                <a:latin typeface="メイリオ"/>
                <a:ea typeface="メイリオ"/>
                <a:cs typeface="メイリオ"/>
              </a:rPr>
              <a:t>FY2022</a:t>
            </a:r>
          </a:p>
          <a:p>
            <a:pPr>
              <a:lnSpc>
                <a:spcPts val="1600"/>
              </a:lnSpc>
            </a:pPr>
            <a:r>
              <a:rPr lang="ja-JP" altLang="en-US" sz="1400" b="1">
                <a:latin typeface="メイリオ"/>
                <a:ea typeface="メイリオ"/>
                <a:cs typeface="メイリオ"/>
              </a:rPr>
              <a:t>・</a:t>
            </a:r>
            <a:r>
              <a:rPr lang="en-US" altLang="ja-JP" sz="1400" b="1" dirty="0">
                <a:latin typeface="メイリオ"/>
                <a:ea typeface="メイリオ"/>
                <a:cs typeface="メイリオ"/>
              </a:rPr>
              <a:t>300kV CFEG </a:t>
            </a:r>
            <a:r>
              <a:rPr lang="en-US" altLang="ja-JP" sz="1400" b="1" dirty="0" err="1">
                <a:latin typeface="メイリオ"/>
                <a:ea typeface="メイリオ"/>
                <a:cs typeface="メイリオ"/>
              </a:rPr>
              <a:t>Krios</a:t>
            </a:r>
            <a:r>
              <a:rPr lang="en-US" altLang="ja-JP" sz="1400" b="1" dirty="0">
                <a:latin typeface="メイリオ"/>
                <a:ea typeface="メイリオ"/>
                <a:cs typeface="メイリオ"/>
              </a:rPr>
              <a:t> G4</a:t>
            </a:r>
          </a:p>
          <a:p>
            <a:pPr>
              <a:lnSpc>
                <a:spcPts val="1600"/>
              </a:lnSpc>
            </a:pPr>
            <a:r>
              <a:rPr lang="en-US" altLang="ja-JP" sz="1400" b="1" dirty="0">
                <a:latin typeface="メイリオ"/>
                <a:ea typeface="メイリオ"/>
                <a:cs typeface="メイリオ"/>
              </a:rPr>
              <a:t>   Falcon4, Aquilos2 </a:t>
            </a:r>
            <a:r>
              <a:rPr lang="en-US" altLang="ja-JP" sz="1400" b="1" dirty="0" err="1">
                <a:latin typeface="メイリオ"/>
                <a:ea typeface="メイリオ"/>
                <a:cs typeface="メイリオ"/>
              </a:rPr>
              <a:t>iFLM</a:t>
            </a:r>
            <a:endParaRPr lang="en-US" altLang="ja-JP" sz="1400" b="1" dirty="0">
              <a:latin typeface="メイリオ"/>
              <a:ea typeface="メイリオ"/>
              <a:cs typeface="メイリオ"/>
            </a:endParaRPr>
          </a:p>
        </p:txBody>
      </p:sp>
      <p:graphicFrame>
        <p:nvGraphicFramePr>
          <p:cNvPr id="24" name="表 23">
            <a:extLst>
              <a:ext uri="{FF2B5EF4-FFF2-40B4-BE49-F238E27FC236}">
                <a16:creationId xmlns:a16="http://schemas.microsoft.com/office/drawing/2014/main" id="{1709CA56-6327-7B4F-9D1E-1743BD6FCE04}"/>
              </a:ext>
            </a:extLst>
          </p:cNvPr>
          <p:cNvGraphicFramePr>
            <a:graphicFrameLocks noGrp="1"/>
          </p:cNvGraphicFramePr>
          <p:nvPr>
            <p:extLst>
              <p:ext uri="{D42A27DB-BD31-4B8C-83A1-F6EECF244321}">
                <p14:modId xmlns:p14="http://schemas.microsoft.com/office/powerpoint/2010/main" val="2775792818"/>
              </p:ext>
            </p:extLst>
          </p:nvPr>
        </p:nvGraphicFramePr>
        <p:xfrm>
          <a:off x="595704" y="4274979"/>
          <a:ext cx="6399145" cy="2346960"/>
        </p:xfrm>
        <a:graphic>
          <a:graphicData uri="http://schemas.openxmlformats.org/drawingml/2006/table">
            <a:tbl>
              <a:tblPr firstRow="1" bandRow="1">
                <a:tableStyleId>{FABFCF23-3B69-468F-B69F-88F6DE6A72F2}</a:tableStyleId>
              </a:tblPr>
              <a:tblGrid>
                <a:gridCol w="1096781">
                  <a:extLst>
                    <a:ext uri="{9D8B030D-6E8A-4147-A177-3AD203B41FA5}">
                      <a16:colId xmlns:a16="http://schemas.microsoft.com/office/drawing/2014/main" val="20000"/>
                    </a:ext>
                  </a:extLst>
                </a:gridCol>
                <a:gridCol w="1325591">
                  <a:extLst>
                    <a:ext uri="{9D8B030D-6E8A-4147-A177-3AD203B41FA5}">
                      <a16:colId xmlns:a16="http://schemas.microsoft.com/office/drawing/2014/main" val="142583364"/>
                    </a:ext>
                  </a:extLst>
                </a:gridCol>
                <a:gridCol w="1325591">
                  <a:extLst>
                    <a:ext uri="{9D8B030D-6E8A-4147-A177-3AD203B41FA5}">
                      <a16:colId xmlns:a16="http://schemas.microsoft.com/office/drawing/2014/main" val="275286298"/>
                    </a:ext>
                  </a:extLst>
                </a:gridCol>
                <a:gridCol w="1325591">
                  <a:extLst>
                    <a:ext uri="{9D8B030D-6E8A-4147-A177-3AD203B41FA5}">
                      <a16:colId xmlns:a16="http://schemas.microsoft.com/office/drawing/2014/main" val="2566330796"/>
                    </a:ext>
                  </a:extLst>
                </a:gridCol>
                <a:gridCol w="1325591">
                  <a:extLst>
                    <a:ext uri="{9D8B030D-6E8A-4147-A177-3AD203B41FA5}">
                      <a16:colId xmlns:a16="http://schemas.microsoft.com/office/drawing/2014/main" val="3412413658"/>
                    </a:ext>
                  </a:extLst>
                </a:gridCol>
              </a:tblGrid>
              <a:tr h="161592">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電顕</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Titan </a:t>
                      </a: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Krios</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G4</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2200FS</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2100F</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2100F</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0"/>
                  </a:ext>
                </a:extLst>
              </a:tr>
              <a:tr h="235043">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加速電圧</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300kV</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200kV</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200kV</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200kV</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1"/>
                  </a:ext>
                </a:extLst>
              </a:tr>
              <a:tr h="235043">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電子銃</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CFEG</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XFEG</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XFEG</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XFEG</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2"/>
                  </a:ext>
                </a:extLst>
              </a:tr>
              <a:tr h="235043">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位相板</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VPP</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ZPP</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3"/>
                  </a:ext>
                </a:extLst>
              </a:tr>
              <a:tr h="235043">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主に使用する</a:t>
                      </a:r>
                      <a:endParaRPr kumimoji="1" lang="en-US" altLang="ja-JP" sz="1000" b="1" dirty="0">
                        <a:solidFill>
                          <a:schemeClr val="tx1"/>
                        </a:solidFill>
                        <a:latin typeface="Meiryo" panose="020B0604030504040204" pitchFamily="34" charset="-128"/>
                        <a:ea typeface="Meiryo" panose="020B0604030504040204" pitchFamily="34" charset="-128"/>
                        <a:cs typeface="メイリオ"/>
                      </a:endParaRPr>
                    </a:p>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カメラ</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Falcon4</a:t>
                      </a:r>
                    </a:p>
                    <a:p>
                      <a:pPr algn="ct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Ceta</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a:t>
                      </a: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CetaD</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DE20</a:t>
                      </a:r>
                    </a:p>
                    <a:p>
                      <a:pPr algn="ct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In situ K2</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Orius</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576954190"/>
                  </a:ext>
                </a:extLst>
              </a:tr>
              <a:tr h="235043">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Energy Filter</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Selectris</a:t>
                      </a:r>
                      <a:r>
                        <a:rPr kumimoji="1" lang="en-US" altLang="ja-JP" sz="1000" b="1" dirty="0">
                          <a:solidFill>
                            <a:schemeClr val="tx1"/>
                          </a:solidFill>
                          <a:latin typeface="Meiryo" panose="020B0604030504040204" pitchFamily="34" charset="-128"/>
                          <a:ea typeface="Meiryo" panose="020B0604030504040204" pitchFamily="34" charset="-128"/>
                          <a:cs typeface="メイリオ"/>
                        </a:rPr>
                        <a:t>-X</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Omega</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901710506"/>
                  </a:ext>
                </a:extLst>
              </a:tr>
              <a:tr h="235043">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制御ソフト</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EPU, EPU-D</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Rado</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a:t>
                      </a: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tomo</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Serial EM</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3811846842"/>
                  </a:ext>
                </a:extLst>
              </a:tr>
              <a:tr h="235043">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設置場所</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900" b="1">
                          <a:solidFill>
                            <a:schemeClr val="tx1"/>
                          </a:solidFill>
                          <a:latin typeface="Meiryo" panose="020B0604030504040204" pitchFamily="34" charset="-128"/>
                          <a:ea typeface="Meiryo" panose="020B0604030504040204" pitchFamily="34" charset="-128"/>
                          <a:cs typeface="メイリオ"/>
                        </a:rPr>
                        <a:t>クライオ電顕棟</a:t>
                      </a:r>
                      <a:endParaRPr kumimoji="1" lang="ja-JP" altLang="en-US" sz="9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900" b="1">
                          <a:solidFill>
                            <a:schemeClr val="tx1"/>
                          </a:solidFill>
                          <a:latin typeface="Meiryo" panose="020B0604030504040204" pitchFamily="34" charset="-128"/>
                          <a:ea typeface="Meiryo" panose="020B0604030504040204" pitchFamily="34" charset="-128"/>
                          <a:cs typeface="メイリオ"/>
                        </a:rPr>
                        <a:t>共通施設棟</a:t>
                      </a:r>
                      <a:r>
                        <a:rPr kumimoji="1" lang="en-US" altLang="ja-JP" sz="900" b="1" dirty="0">
                          <a:solidFill>
                            <a:schemeClr val="tx1"/>
                          </a:solidFill>
                          <a:latin typeface="Meiryo" panose="020B0604030504040204" pitchFamily="34" charset="-128"/>
                          <a:ea typeface="Meiryo" panose="020B0604030504040204" pitchFamily="34" charset="-128"/>
                          <a:cs typeface="メイリオ"/>
                        </a:rPr>
                        <a:t>I</a:t>
                      </a:r>
                      <a:endParaRPr kumimoji="1" lang="ja-JP" altLang="en-US" sz="9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クライオ電顕棟</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共通施設棟</a:t>
                      </a:r>
                      <a:r>
                        <a:rPr kumimoji="1" lang="en-US" altLang="ja-JP" sz="1000" b="1" dirty="0">
                          <a:solidFill>
                            <a:schemeClr val="tx1"/>
                          </a:solidFill>
                          <a:latin typeface="Meiryo" panose="020B0604030504040204" pitchFamily="34" charset="-128"/>
                          <a:ea typeface="Meiryo" panose="020B0604030504040204" pitchFamily="34" charset="-128"/>
                          <a:cs typeface="メイリオ"/>
                        </a:rPr>
                        <a:t>I</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2781769026"/>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solidFill>
                            <a:schemeClr val="tx1"/>
                          </a:solidFill>
                          <a:latin typeface="Meiryo" panose="020B0604030504040204" pitchFamily="34" charset="-128"/>
                          <a:ea typeface="Meiryo" panose="020B0604030504040204" pitchFamily="34" charset="-128"/>
                          <a:cs typeface="メイリオ"/>
                        </a:rPr>
                        <a:t>内部</a:t>
                      </a: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r>
                        <a:rPr kumimoji="1" lang="ja-JP" altLang="en-US" sz="1000" b="1">
                          <a:solidFill>
                            <a:schemeClr val="tx1"/>
                          </a:solidFill>
                          <a:latin typeface="Meiryo" panose="020B0604030504040204" pitchFamily="34" charset="-128"/>
                          <a:ea typeface="Meiryo" panose="020B0604030504040204" pitchFamily="34" charset="-128"/>
                          <a:cs typeface="メイリオ"/>
                        </a:rPr>
                        <a:t>外部</a:t>
                      </a: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r>
                        <a:rPr kumimoji="1" lang="ja-JP" altLang="en-US" sz="1000" b="1">
                          <a:solidFill>
                            <a:schemeClr val="tx1"/>
                          </a:solidFill>
                          <a:latin typeface="Meiryo" panose="020B0604030504040204" pitchFamily="34" charset="-128"/>
                          <a:ea typeface="Meiryo" panose="020B0604030504040204" pitchFamily="34" charset="-128"/>
                          <a:cs typeface="メイリオ"/>
                        </a:rPr>
                        <a:t>企業</a:t>
                      </a: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1:7:2</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1:7:2</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3949171944"/>
                  </a:ext>
                </a:extLst>
              </a:tr>
            </a:tbl>
          </a:graphicData>
        </a:graphic>
      </p:graphicFrame>
      <p:sp>
        <p:nvSpPr>
          <p:cNvPr id="2" name="テキスト ボックス 1">
            <a:extLst>
              <a:ext uri="{FF2B5EF4-FFF2-40B4-BE49-F238E27FC236}">
                <a16:creationId xmlns:a16="http://schemas.microsoft.com/office/drawing/2014/main" id="{06ABFF19-619C-094C-CA86-A4F54D0BED22}"/>
              </a:ext>
            </a:extLst>
          </p:cNvPr>
          <p:cNvSpPr txBox="1"/>
          <p:nvPr/>
        </p:nvSpPr>
        <p:spPr>
          <a:xfrm>
            <a:off x="6994850" y="4274979"/>
            <a:ext cx="2531760" cy="1938992"/>
          </a:xfrm>
          <a:prstGeom prst="rect">
            <a:avLst/>
          </a:prstGeom>
          <a:noFill/>
        </p:spPr>
        <p:txBody>
          <a:bodyPr wrap="square">
            <a:spAutoFit/>
          </a:bodyPr>
          <a:lstStyle/>
          <a:p>
            <a:r>
              <a:rPr lang="ja-JP" altLang="en-US" sz="1200" b="1">
                <a:latin typeface="メイリオ"/>
                <a:ea typeface="メイリオ"/>
                <a:cs typeface="メイリオ"/>
              </a:rPr>
              <a:t>利用料金：</a:t>
            </a:r>
            <a:endParaRPr lang="en-US" altLang="ja-JP" sz="1200" b="1" dirty="0">
              <a:latin typeface="メイリオ"/>
              <a:ea typeface="メイリオ"/>
              <a:cs typeface="メイリオ"/>
            </a:endParaRPr>
          </a:p>
          <a:p>
            <a:r>
              <a:rPr lang="ja-JP" altLang="en-US" sz="1200" b="1">
                <a:latin typeface="メイリオ"/>
                <a:ea typeface="メイリオ"/>
              </a:rPr>
              <a:t>・アカデミア（共同研究として）</a:t>
            </a:r>
            <a:endParaRPr lang="en-US" altLang="ja-JP" sz="1200" b="1" dirty="0">
              <a:latin typeface="メイリオ"/>
              <a:ea typeface="メイリオ"/>
            </a:endParaRPr>
          </a:p>
          <a:p>
            <a:r>
              <a:rPr lang="ja-JP" altLang="en-US" sz="1200" b="1">
                <a:latin typeface="メイリオ"/>
                <a:ea typeface="メイリオ"/>
              </a:rPr>
              <a:t>　</a:t>
            </a:r>
            <a:r>
              <a:rPr lang="en-US" altLang="ja-JP" sz="1200" b="1" dirty="0">
                <a:latin typeface="メイリオ"/>
                <a:ea typeface="メイリオ"/>
              </a:rPr>
              <a:t> </a:t>
            </a:r>
            <a:r>
              <a:rPr lang="ja-JP" altLang="en-US" sz="1200" b="1">
                <a:latin typeface="メイリオ"/>
                <a:ea typeface="メイリオ"/>
              </a:rPr>
              <a:t>無料</a:t>
            </a:r>
            <a:endParaRPr lang="en-US" altLang="ja-JP" sz="1200" b="1" dirty="0">
              <a:latin typeface="メイリオ"/>
              <a:ea typeface="メイリオ"/>
            </a:endParaRPr>
          </a:p>
          <a:p>
            <a:r>
              <a:rPr lang="ja-JP" altLang="en-US" sz="1200" b="1">
                <a:latin typeface="メイリオ"/>
                <a:ea typeface="メイリオ"/>
              </a:rPr>
              <a:t>・産業利用</a:t>
            </a:r>
            <a:endParaRPr lang="en-US" altLang="ja-JP" sz="1200" b="1" dirty="0">
              <a:latin typeface="メイリオ"/>
              <a:ea typeface="メイリオ"/>
            </a:endParaRPr>
          </a:p>
          <a:p>
            <a:r>
              <a:rPr lang="ja-JP" altLang="en-US" sz="1200" b="1">
                <a:latin typeface="メイリオ"/>
                <a:ea typeface="メイリオ"/>
              </a:rPr>
              <a:t>　成果公開の場合　</a:t>
            </a:r>
            <a:r>
              <a:rPr lang="en-US" altLang="ja-JP" sz="1200" b="1" dirty="0">
                <a:latin typeface="メイリオ"/>
                <a:ea typeface="メイリオ"/>
              </a:rPr>
              <a:t>43.2</a:t>
            </a:r>
            <a:r>
              <a:rPr lang="ja-JP" altLang="en-US" sz="1200" b="1">
                <a:latin typeface="メイリオ"/>
                <a:ea typeface="メイリオ"/>
              </a:rPr>
              <a:t>万円</a:t>
            </a:r>
            <a:r>
              <a:rPr lang="en-US" altLang="ja-JP" sz="1200" b="1" dirty="0">
                <a:latin typeface="メイリオ"/>
                <a:ea typeface="メイリオ"/>
              </a:rPr>
              <a:t>/</a:t>
            </a:r>
            <a:r>
              <a:rPr lang="ja-JP" altLang="en-US" sz="1200" b="1">
                <a:latin typeface="メイリオ"/>
                <a:ea typeface="メイリオ"/>
              </a:rPr>
              <a:t>日</a:t>
            </a:r>
            <a:endParaRPr lang="en-US" altLang="ja-JP" sz="1200" b="1" dirty="0">
              <a:latin typeface="メイリオ"/>
              <a:ea typeface="メイリオ"/>
            </a:endParaRPr>
          </a:p>
          <a:p>
            <a:r>
              <a:rPr lang="en-US" altLang="ja-JP" sz="1200" b="1" dirty="0">
                <a:latin typeface="メイリオ"/>
                <a:ea typeface="メイリオ"/>
              </a:rPr>
              <a:t>   </a:t>
            </a:r>
            <a:r>
              <a:rPr lang="ja-JP" altLang="en-US" sz="1200" b="1">
                <a:latin typeface="メイリオ"/>
                <a:ea typeface="メイリオ"/>
              </a:rPr>
              <a:t>成果非公開の場合</a:t>
            </a:r>
            <a:r>
              <a:rPr lang="en-US" altLang="ja-JP" sz="1200" b="1" dirty="0">
                <a:latin typeface="メイリオ"/>
                <a:ea typeface="メイリオ"/>
              </a:rPr>
              <a:t>21.6</a:t>
            </a:r>
            <a:r>
              <a:rPr lang="ja-JP" altLang="en-US" sz="1200" b="1">
                <a:latin typeface="メイリオ"/>
                <a:ea typeface="メイリオ"/>
              </a:rPr>
              <a:t>万円</a:t>
            </a:r>
            <a:r>
              <a:rPr lang="en-US" altLang="ja-JP" sz="1200" b="1" dirty="0">
                <a:latin typeface="メイリオ"/>
                <a:ea typeface="メイリオ"/>
              </a:rPr>
              <a:t>/</a:t>
            </a:r>
            <a:r>
              <a:rPr lang="ja-JP" altLang="en-US" sz="1200" b="1">
                <a:latin typeface="メイリオ"/>
                <a:ea typeface="メイリオ"/>
              </a:rPr>
              <a:t>日</a:t>
            </a:r>
            <a:endParaRPr lang="en-US" altLang="ja-JP" sz="1200" b="1" dirty="0">
              <a:latin typeface="メイリオ"/>
              <a:ea typeface="メイリオ"/>
            </a:endParaRPr>
          </a:p>
          <a:p>
            <a:r>
              <a:rPr lang="ja-JP" altLang="en-US" sz="1200" b="1">
                <a:latin typeface="メイリオ"/>
                <a:ea typeface="メイリオ"/>
              </a:rPr>
              <a:t>　＋消耗品代</a:t>
            </a:r>
            <a:endParaRPr lang="en-US" altLang="ja-JP" sz="1200" b="1" dirty="0">
              <a:latin typeface="メイリオ"/>
              <a:ea typeface="メイリオ"/>
            </a:endParaRPr>
          </a:p>
          <a:p>
            <a:endParaRPr lang="en-US" altLang="ja-JP" sz="1200" b="1" dirty="0">
              <a:latin typeface="メイリオ"/>
              <a:ea typeface="メイリオ"/>
            </a:endParaRPr>
          </a:p>
          <a:p>
            <a:r>
              <a:rPr lang="en-US" altLang="ja-JP" sz="1200" b="1" dirty="0">
                <a:latin typeface="メイリオ"/>
                <a:ea typeface="メイリオ"/>
              </a:rPr>
              <a:t>*</a:t>
            </a:r>
            <a:r>
              <a:rPr lang="ja-JP" altLang="en-US" sz="1200" b="1">
                <a:latin typeface="メイリオ"/>
                <a:ea typeface="メイリオ"/>
              </a:rPr>
              <a:t>企業利用については、共同研究契約</a:t>
            </a:r>
            <a:r>
              <a:rPr lang="en-US" altLang="ja-JP" sz="1200" b="1" dirty="0">
                <a:latin typeface="メイリオ"/>
                <a:ea typeface="メイリオ"/>
              </a:rPr>
              <a:t>,</a:t>
            </a:r>
            <a:r>
              <a:rPr lang="ja-JP" altLang="en-US" sz="1200" b="1">
                <a:latin typeface="メイリオ"/>
                <a:ea typeface="メイリオ"/>
              </a:rPr>
              <a:t>秘密保持契約などもあります</a:t>
            </a:r>
            <a:endParaRPr lang="en-US" altLang="ja-JP" sz="1200" b="1" dirty="0">
              <a:latin typeface="メイリオ"/>
              <a:ea typeface="メイリオ"/>
            </a:endParaRPr>
          </a:p>
        </p:txBody>
      </p:sp>
    </p:spTree>
    <p:extLst>
      <p:ext uri="{BB962C8B-B14F-4D97-AF65-F5344CB8AC3E}">
        <p14:creationId xmlns:p14="http://schemas.microsoft.com/office/powerpoint/2010/main" val="67098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dissolve">
                                      <p:cBhvr>
                                        <p:cTn id="7" dur="500"/>
                                        <p:tgtEl>
                                          <p:spTgt spid="5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2"/>
                                        </p:tgtEl>
                                        <p:attrNameLst>
                                          <p:attrName>style.visibility</p:attrName>
                                        </p:attrNameLst>
                                      </p:cBhvr>
                                      <p:to>
                                        <p:strVal val="visible"/>
                                      </p:to>
                                    </p:set>
                                    <p:animEffect transition="in" filter="dissolve">
                                      <p:cBhvr>
                                        <p:cTn id="13" dur="500"/>
                                        <p:tgtEl>
                                          <p:spTgt spid="7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5"/>
                                        </p:tgtEl>
                                        <p:attrNameLst>
                                          <p:attrName>style.visibility</p:attrName>
                                        </p:attrNameLst>
                                      </p:cBhvr>
                                      <p:to>
                                        <p:strVal val="visible"/>
                                      </p:to>
                                    </p:set>
                                    <p:animEffect transition="in" filter="dissolve">
                                      <p:cBhvr>
                                        <p:cTn id="16" dur="500"/>
                                        <p:tgtEl>
                                          <p:spTgt spid="8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90"/>
                                        </p:tgtEl>
                                        <p:attrNameLst>
                                          <p:attrName>style.visibility</p:attrName>
                                        </p:attrNameLst>
                                      </p:cBhvr>
                                      <p:to>
                                        <p:strVal val="visible"/>
                                      </p:to>
                                    </p:set>
                                    <p:animEffect transition="in" filter="dissolve">
                                      <p:cBhvr>
                                        <p:cTn id="19" dur="500"/>
                                        <p:tgtEl>
                                          <p:spTgt spid="90"/>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dissolve">
                                      <p:cBhvr>
                                        <p:cTn id="22" dur="500"/>
                                        <p:tgtEl>
                                          <p:spTgt spid="84"/>
                                        </p:tgtEl>
                                      </p:cBhvr>
                                    </p:animEffect>
                                  </p:childTnLst>
                                </p:cTn>
                              </p:par>
                              <p:par>
                                <p:cTn id="23" presetID="9"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dissolve">
                                      <p:cBhvr>
                                        <p:cTn id="2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72" grpId="0" animBg="1"/>
      <p:bldP spid="84" grpId="0" animBg="1"/>
      <p:bldP spid="85" grpId="0" animBg="1"/>
      <p:bldP spid="9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角丸四角形 53"/>
          <p:cNvSpPr/>
          <p:nvPr/>
        </p:nvSpPr>
        <p:spPr>
          <a:xfrm>
            <a:off x="664021" y="4215323"/>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5085622" y="4215323"/>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671261" y="1410644"/>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4" name="角丸四角形 83"/>
          <p:cNvSpPr/>
          <p:nvPr/>
        </p:nvSpPr>
        <p:spPr>
          <a:xfrm>
            <a:off x="5085622" y="1414971"/>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5445622" y="1214258"/>
            <a:ext cx="36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年間のマシンタイム配分</a:t>
            </a:r>
            <a:endParaRPr lang="ja-JP" altLang="en-US" sz="2200" b="1" dirty="0">
              <a:latin typeface="メイリオ"/>
              <a:ea typeface="メイリオ"/>
              <a:cs typeface="メイリオ"/>
            </a:endParaRPr>
          </a:p>
        </p:txBody>
      </p:sp>
      <p:sp>
        <p:nvSpPr>
          <p:cNvPr id="87" name="正方形/長方形 86"/>
          <p:cNvSpPr/>
          <p:nvPr/>
        </p:nvSpPr>
        <p:spPr>
          <a:xfrm>
            <a:off x="1031261" y="1214258"/>
            <a:ext cx="3600000" cy="430887"/>
          </a:xfrm>
          <a:prstGeom prst="rect">
            <a:avLst/>
          </a:prstGeom>
          <a:solidFill>
            <a:schemeClr val="bg1"/>
          </a:solidFill>
        </p:spPr>
        <p:txBody>
          <a:bodyPr wrap="square">
            <a:spAutoFit/>
          </a:bodyPr>
          <a:lstStyle/>
          <a:p>
            <a:pPr algn="ctr"/>
            <a:r>
              <a:rPr lang="en-US" altLang="ja-JP" sz="2200" b="1" dirty="0">
                <a:latin typeface="メイリオ"/>
                <a:ea typeface="メイリオ"/>
                <a:cs typeface="メイリオ"/>
              </a:rPr>
              <a:t>1</a:t>
            </a:r>
            <a:r>
              <a:rPr lang="ja-JP" altLang="en-US" sz="2200" b="1">
                <a:latin typeface="メイリオ"/>
                <a:ea typeface="メイリオ"/>
                <a:cs typeface="メイリオ"/>
              </a:rPr>
              <a:t>日の流れ・</a:t>
            </a:r>
            <a:r>
              <a:rPr lang="en-US" altLang="ja-JP" sz="2200" b="1" dirty="0">
                <a:latin typeface="メイリオ"/>
                <a:ea typeface="メイリオ"/>
                <a:cs typeface="メイリオ"/>
              </a:rPr>
              <a:t>1</a:t>
            </a:r>
            <a:r>
              <a:rPr lang="ja-JP" altLang="en-US" sz="2200" b="1">
                <a:latin typeface="メイリオ"/>
                <a:ea typeface="メイリオ"/>
                <a:cs typeface="メイリオ"/>
              </a:rPr>
              <a:t>週間の流れ</a:t>
            </a:r>
            <a:endParaRPr lang="ja-JP" altLang="en-US" sz="2200" b="1" dirty="0">
              <a:latin typeface="メイリオ"/>
              <a:ea typeface="メイリオ"/>
              <a:cs typeface="メイリオ"/>
            </a:endParaRPr>
          </a:p>
        </p:txBody>
      </p:sp>
      <p:sp>
        <p:nvSpPr>
          <p:cNvPr id="88" name="正方形/長方形 87"/>
          <p:cNvSpPr/>
          <p:nvPr/>
        </p:nvSpPr>
        <p:spPr>
          <a:xfrm>
            <a:off x="1744021" y="4030098"/>
            <a:ext cx="216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利用グループ数</a:t>
            </a:r>
            <a:endParaRPr lang="ja-JP" altLang="en-US" sz="2200" b="1" dirty="0">
              <a:latin typeface="メイリオ"/>
              <a:ea typeface="メイリオ"/>
              <a:cs typeface="メイリオ"/>
            </a:endParaRPr>
          </a:p>
        </p:txBody>
      </p:sp>
      <p:graphicFrame>
        <p:nvGraphicFramePr>
          <p:cNvPr id="3" name="表 2"/>
          <p:cNvGraphicFramePr>
            <a:graphicFrameLocks noGrp="1"/>
          </p:cNvGraphicFramePr>
          <p:nvPr>
            <p:extLst>
              <p:ext uri="{D42A27DB-BD31-4B8C-83A1-F6EECF244321}">
                <p14:modId xmlns:p14="http://schemas.microsoft.com/office/powerpoint/2010/main" val="2359399435"/>
              </p:ext>
            </p:extLst>
          </p:nvPr>
        </p:nvGraphicFramePr>
        <p:xfrm>
          <a:off x="756320" y="4428268"/>
          <a:ext cx="4135403" cy="2243560"/>
        </p:xfrm>
        <a:graphic>
          <a:graphicData uri="http://schemas.openxmlformats.org/drawingml/2006/table">
            <a:tbl>
              <a:tblPr firstRow="1" bandRow="1">
                <a:tableStyleId>{1E171933-4619-4E11-9A3F-F7608DF75F80}</a:tableStyleId>
              </a:tblPr>
              <a:tblGrid>
                <a:gridCol w="1409137">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gridCol w="1151466">
                  <a:extLst>
                    <a:ext uri="{9D8B030D-6E8A-4147-A177-3AD203B41FA5}">
                      <a16:colId xmlns:a16="http://schemas.microsoft.com/office/drawing/2014/main" val="20002"/>
                    </a:ext>
                  </a:extLst>
                </a:gridCol>
              </a:tblGrid>
              <a:tr h="448712">
                <a:tc>
                  <a:txBody>
                    <a:bodyPr/>
                    <a:lstStyle/>
                    <a:p>
                      <a:pPr algn="ct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ja-JP" altLang="en-US" sz="1600" b="1" dirty="0">
                          <a:solidFill>
                            <a:schemeClr val="tx1"/>
                          </a:solidFill>
                          <a:latin typeface="メイリオ"/>
                          <a:ea typeface="メイリオ"/>
                          <a:cs typeface="メイリオ"/>
                        </a:rPr>
                        <a:t>アカデミア</a:t>
                      </a:r>
                    </a:p>
                  </a:txBody>
                  <a:tcPr anchor="ctr"/>
                </a:tc>
                <a:tc>
                  <a:txBody>
                    <a:bodyPr/>
                    <a:lstStyle/>
                    <a:p>
                      <a:pPr algn="ctr"/>
                      <a:r>
                        <a:rPr kumimoji="1" lang="ja-JP" altLang="en-US" sz="1600" b="1" dirty="0">
                          <a:solidFill>
                            <a:schemeClr val="tx1"/>
                          </a:solidFill>
                          <a:latin typeface="メイリオ"/>
                          <a:ea typeface="メイリオ"/>
                          <a:cs typeface="メイリオ"/>
                        </a:rPr>
                        <a:t>企業</a:t>
                      </a:r>
                    </a:p>
                  </a:txBody>
                  <a:tcPr anchor="ctr"/>
                </a:tc>
                <a:extLst>
                  <a:ext uri="{0D108BD9-81ED-4DB2-BD59-A6C34878D82A}">
                    <a16:rowId xmlns:a16="http://schemas.microsoft.com/office/drawing/2014/main" val="10000"/>
                  </a:ext>
                </a:extLst>
              </a:tr>
              <a:tr h="448712">
                <a:tc>
                  <a:txBody>
                    <a:bodyPr/>
                    <a:lstStyle/>
                    <a:p>
                      <a:pPr algn="ctr"/>
                      <a:r>
                        <a:rPr kumimoji="1" lang="en-US" altLang="ja-JP" sz="1600" b="1" dirty="0">
                          <a:solidFill>
                            <a:schemeClr val="tx1"/>
                          </a:solidFill>
                          <a:latin typeface="メイリオ"/>
                          <a:ea typeface="メイリオ"/>
                          <a:cs typeface="メイリオ"/>
                        </a:rPr>
                        <a:t>2018</a:t>
                      </a:r>
                      <a:r>
                        <a:rPr kumimoji="1" lang="ja-JP" altLang="en-US" sz="1600" b="1" dirty="0">
                          <a:solidFill>
                            <a:schemeClr val="tx1"/>
                          </a:solidFill>
                          <a:latin typeface="メイリオ"/>
                          <a:ea typeface="メイリオ"/>
                          <a:cs typeface="メイリオ"/>
                        </a:rPr>
                        <a:t>年度</a:t>
                      </a:r>
                    </a:p>
                  </a:txBody>
                  <a:tcPr anchor="ctr"/>
                </a:tc>
                <a:tc>
                  <a:txBody>
                    <a:bodyPr/>
                    <a:lstStyle/>
                    <a:p>
                      <a:pPr algn="ctr"/>
                      <a:r>
                        <a:rPr kumimoji="1" lang="en-US" altLang="ja-JP" sz="1600" b="1" dirty="0">
                          <a:solidFill>
                            <a:schemeClr val="tx1"/>
                          </a:solidFill>
                          <a:latin typeface="メイリオ"/>
                          <a:ea typeface="メイリオ"/>
                          <a:cs typeface="メイリオ"/>
                        </a:rPr>
                        <a:t>21</a:t>
                      </a:r>
                      <a:r>
                        <a:rPr kumimoji="1" lang="ja-JP" altLang="en-US" sz="1600" b="1">
                          <a:solidFill>
                            <a:schemeClr val="tx1"/>
                          </a:solidFill>
                          <a:latin typeface="メイリオ"/>
                          <a:ea typeface="メイリオ"/>
                          <a:cs typeface="メイリオ"/>
                        </a:rPr>
                        <a:t>グループ</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en-US" altLang="ja-JP" sz="1600" b="1" dirty="0">
                          <a:solidFill>
                            <a:schemeClr val="tx1"/>
                          </a:solidFill>
                          <a:latin typeface="メイリオ"/>
                          <a:ea typeface="メイリオ"/>
                          <a:cs typeface="メイリオ"/>
                        </a:rPr>
                        <a:t>1</a:t>
                      </a:r>
                      <a:r>
                        <a:rPr kumimoji="1" lang="ja-JP" altLang="en-US" sz="1600" b="1">
                          <a:solidFill>
                            <a:schemeClr val="tx1"/>
                          </a:solidFill>
                          <a:latin typeface="メイリオ"/>
                          <a:ea typeface="メイリオ"/>
                          <a:cs typeface="メイリオ"/>
                        </a:rPr>
                        <a:t>社</a:t>
                      </a:r>
                      <a:endParaRPr kumimoji="1" lang="ja-JP" altLang="en-US" sz="1600" b="1" dirty="0">
                        <a:solidFill>
                          <a:schemeClr val="tx1"/>
                        </a:solidFill>
                        <a:latin typeface="メイリオ"/>
                        <a:ea typeface="メイリオ"/>
                        <a:cs typeface="メイリオ"/>
                      </a:endParaRPr>
                    </a:p>
                  </a:txBody>
                  <a:tcPr anchor="ctr"/>
                </a:tc>
                <a:extLst>
                  <a:ext uri="{0D108BD9-81ED-4DB2-BD59-A6C34878D82A}">
                    <a16:rowId xmlns:a16="http://schemas.microsoft.com/office/drawing/2014/main" val="10001"/>
                  </a:ext>
                </a:extLst>
              </a:tr>
              <a:tr h="448712">
                <a:tc>
                  <a:txBody>
                    <a:bodyPr/>
                    <a:lstStyle/>
                    <a:p>
                      <a:pPr algn="ctr"/>
                      <a:r>
                        <a:rPr kumimoji="1" lang="en-US" altLang="ja-JP" sz="1600" b="1" dirty="0">
                          <a:solidFill>
                            <a:schemeClr val="tx1"/>
                          </a:solidFill>
                          <a:latin typeface="メイリオ"/>
                          <a:ea typeface="メイリオ"/>
                          <a:cs typeface="メイリオ"/>
                        </a:rPr>
                        <a:t>2019</a:t>
                      </a:r>
                      <a:r>
                        <a:rPr kumimoji="1" lang="ja-JP" altLang="en-US" sz="1600" b="1" dirty="0">
                          <a:solidFill>
                            <a:schemeClr val="tx1"/>
                          </a:solidFill>
                          <a:latin typeface="メイリオ"/>
                          <a:ea typeface="メイリオ"/>
                          <a:cs typeface="メイリオ"/>
                        </a:rPr>
                        <a:t>年度</a:t>
                      </a:r>
                    </a:p>
                  </a:txBody>
                  <a:tcPr anchor="ctr"/>
                </a:tc>
                <a:tc>
                  <a:txBody>
                    <a:bodyPr/>
                    <a:lstStyle/>
                    <a:p>
                      <a:pPr algn="ctr"/>
                      <a:r>
                        <a:rPr kumimoji="1" lang="en-US" altLang="ja-JP" sz="1600" b="1" dirty="0">
                          <a:solidFill>
                            <a:schemeClr val="tx1"/>
                          </a:solidFill>
                          <a:latin typeface="メイリオ"/>
                          <a:ea typeface="メイリオ"/>
                          <a:cs typeface="メイリオ"/>
                        </a:rPr>
                        <a:t>16</a:t>
                      </a:r>
                      <a:r>
                        <a:rPr kumimoji="1" lang="ja-JP" altLang="en-US" sz="1600" b="1">
                          <a:solidFill>
                            <a:schemeClr val="tx1"/>
                          </a:solidFill>
                          <a:latin typeface="メイリオ"/>
                          <a:ea typeface="メイリオ"/>
                          <a:cs typeface="メイリオ"/>
                        </a:rPr>
                        <a:t>グループ</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en-US" altLang="ja-JP" sz="1600" b="1" dirty="0">
                          <a:solidFill>
                            <a:schemeClr val="tx1"/>
                          </a:solidFill>
                          <a:latin typeface="メイリオ"/>
                          <a:ea typeface="メイリオ"/>
                          <a:cs typeface="メイリオ"/>
                        </a:rPr>
                        <a:t>1</a:t>
                      </a:r>
                      <a:r>
                        <a:rPr kumimoji="1" lang="ja-JP" altLang="en-US" sz="1600" b="1">
                          <a:solidFill>
                            <a:schemeClr val="tx1"/>
                          </a:solidFill>
                          <a:latin typeface="メイリオ"/>
                          <a:ea typeface="メイリオ"/>
                          <a:cs typeface="メイリオ"/>
                        </a:rPr>
                        <a:t>社</a:t>
                      </a:r>
                      <a:endParaRPr kumimoji="1" lang="ja-JP" altLang="en-US" sz="1600" b="1" dirty="0">
                        <a:solidFill>
                          <a:schemeClr val="tx1"/>
                        </a:solidFill>
                        <a:latin typeface="メイリオ"/>
                        <a:ea typeface="メイリオ"/>
                        <a:cs typeface="メイリオ"/>
                      </a:endParaRPr>
                    </a:p>
                  </a:txBody>
                  <a:tcPr anchor="ctr"/>
                </a:tc>
                <a:extLst>
                  <a:ext uri="{0D108BD9-81ED-4DB2-BD59-A6C34878D82A}">
                    <a16:rowId xmlns:a16="http://schemas.microsoft.com/office/drawing/2014/main" val="10002"/>
                  </a:ext>
                </a:extLst>
              </a:tr>
              <a:tr h="448712">
                <a:tc>
                  <a:txBody>
                    <a:bodyPr/>
                    <a:lstStyle/>
                    <a:p>
                      <a:pPr algn="ctr"/>
                      <a:r>
                        <a:rPr kumimoji="1" lang="ja-JP" altLang="en-US" sz="1600" b="1" dirty="0">
                          <a:solidFill>
                            <a:schemeClr val="tx1"/>
                          </a:solidFill>
                          <a:latin typeface="メイリオ"/>
                          <a:ea typeface="メイリオ"/>
                          <a:cs typeface="メイリオ"/>
                        </a:rPr>
                        <a:t>2</a:t>
                      </a:r>
                      <a:r>
                        <a:rPr kumimoji="1" lang="en-US" altLang="ja-JP" sz="1600" b="1" dirty="0">
                          <a:solidFill>
                            <a:schemeClr val="tx1"/>
                          </a:solidFill>
                          <a:latin typeface="メイリオ"/>
                          <a:ea typeface="メイリオ"/>
                          <a:cs typeface="メイリオ"/>
                        </a:rPr>
                        <a:t>020</a:t>
                      </a:r>
                      <a:r>
                        <a:rPr kumimoji="1" lang="ja-JP" altLang="en-US" sz="1600" b="1" dirty="0">
                          <a:solidFill>
                            <a:schemeClr val="tx1"/>
                          </a:solidFill>
                          <a:latin typeface="メイリオ"/>
                          <a:ea typeface="メイリオ"/>
                          <a:cs typeface="メイリオ"/>
                        </a:rPr>
                        <a:t>年度</a:t>
                      </a:r>
                    </a:p>
                  </a:txBody>
                  <a:tcPr anchor="ctr"/>
                </a:tc>
                <a:tc>
                  <a:txBody>
                    <a:bodyPr/>
                    <a:lstStyle/>
                    <a:p>
                      <a:pPr algn="ctr"/>
                      <a:r>
                        <a:rPr kumimoji="1" lang="en-US" altLang="ja-JP" sz="1600" b="1" dirty="0">
                          <a:solidFill>
                            <a:schemeClr val="tx1"/>
                          </a:solidFill>
                          <a:latin typeface="メイリオ"/>
                          <a:ea typeface="メイリオ"/>
                          <a:cs typeface="メイリオ"/>
                        </a:rPr>
                        <a:t>19</a:t>
                      </a:r>
                      <a:r>
                        <a:rPr kumimoji="1" lang="ja-JP" altLang="en-US" sz="1600" b="1">
                          <a:solidFill>
                            <a:schemeClr val="tx1"/>
                          </a:solidFill>
                          <a:latin typeface="メイリオ"/>
                          <a:ea typeface="メイリオ"/>
                          <a:cs typeface="メイリオ"/>
                        </a:rPr>
                        <a:t>グループ</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en-US" altLang="ja-JP" sz="1600" b="1" dirty="0">
                          <a:solidFill>
                            <a:schemeClr val="tx1"/>
                          </a:solidFill>
                          <a:latin typeface="メイリオ"/>
                          <a:ea typeface="メイリオ"/>
                          <a:cs typeface="メイリオ"/>
                        </a:rPr>
                        <a:t>1</a:t>
                      </a:r>
                      <a:r>
                        <a:rPr kumimoji="1" lang="ja-JP" altLang="en-US" sz="1600" b="1">
                          <a:solidFill>
                            <a:schemeClr val="tx1"/>
                          </a:solidFill>
                          <a:latin typeface="メイリオ"/>
                          <a:ea typeface="メイリオ"/>
                          <a:cs typeface="メイリオ"/>
                        </a:rPr>
                        <a:t>社</a:t>
                      </a:r>
                      <a:endParaRPr kumimoji="1" lang="ja-JP" altLang="en-US" sz="1600" b="1" dirty="0">
                        <a:solidFill>
                          <a:schemeClr val="tx1"/>
                        </a:solidFill>
                        <a:latin typeface="メイリオ"/>
                        <a:ea typeface="メイリオ"/>
                        <a:cs typeface="メイリオ"/>
                      </a:endParaRPr>
                    </a:p>
                  </a:txBody>
                  <a:tcPr anchor="ctr"/>
                </a:tc>
                <a:extLst>
                  <a:ext uri="{0D108BD9-81ED-4DB2-BD59-A6C34878D82A}">
                    <a16:rowId xmlns:a16="http://schemas.microsoft.com/office/drawing/2014/main" val="10003"/>
                  </a:ext>
                </a:extLst>
              </a:tr>
              <a:tr h="448712">
                <a:tc>
                  <a:txBody>
                    <a:bodyPr/>
                    <a:lstStyle/>
                    <a:p>
                      <a:pPr algn="ctr"/>
                      <a:r>
                        <a:rPr kumimoji="1" lang="en-US" altLang="ja-JP" sz="1600" b="1" dirty="0">
                          <a:solidFill>
                            <a:schemeClr val="tx1"/>
                          </a:solidFill>
                          <a:latin typeface="メイリオ"/>
                          <a:ea typeface="メイリオ"/>
                          <a:cs typeface="メイリオ"/>
                        </a:rPr>
                        <a:t>2022</a:t>
                      </a:r>
                      <a:r>
                        <a:rPr kumimoji="1" lang="ja-JP" altLang="en-US" sz="1600" b="1">
                          <a:solidFill>
                            <a:schemeClr val="tx1"/>
                          </a:solidFill>
                          <a:latin typeface="メイリオ"/>
                          <a:ea typeface="メイリオ"/>
                          <a:cs typeface="メイリオ"/>
                        </a:rPr>
                        <a:t>年度</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en-US" altLang="ja-JP" sz="1600" b="1" dirty="0">
                          <a:solidFill>
                            <a:schemeClr val="tx1"/>
                          </a:solidFill>
                          <a:latin typeface="メイリオ"/>
                          <a:ea typeface="メイリオ"/>
                          <a:cs typeface="メイリオ"/>
                        </a:rPr>
                        <a:t>25</a:t>
                      </a:r>
                      <a:r>
                        <a:rPr kumimoji="1" lang="ja-JP" altLang="en-US" sz="1600" b="1">
                          <a:solidFill>
                            <a:schemeClr val="tx1"/>
                          </a:solidFill>
                          <a:latin typeface="メイリオ"/>
                          <a:ea typeface="メイリオ"/>
                          <a:cs typeface="メイリオ"/>
                        </a:rPr>
                        <a:t>グループ</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en-US" altLang="ja-JP" sz="1600" b="1" dirty="0">
                          <a:solidFill>
                            <a:schemeClr val="tx1"/>
                          </a:solidFill>
                          <a:latin typeface="メイリオ"/>
                          <a:ea typeface="メイリオ"/>
                          <a:cs typeface="メイリオ"/>
                        </a:rPr>
                        <a:t>3</a:t>
                      </a:r>
                      <a:r>
                        <a:rPr kumimoji="1" lang="ja-JP" altLang="en-US" sz="1600" b="1">
                          <a:solidFill>
                            <a:schemeClr val="tx1"/>
                          </a:solidFill>
                          <a:latin typeface="メイリオ"/>
                          <a:ea typeface="メイリオ"/>
                          <a:cs typeface="メイリオ"/>
                        </a:rPr>
                        <a:t>社</a:t>
                      </a:r>
                      <a:endParaRPr kumimoji="1" lang="ja-JP" altLang="en-US" sz="1600" b="1" dirty="0">
                        <a:solidFill>
                          <a:schemeClr val="tx1"/>
                        </a:solidFill>
                        <a:latin typeface="メイリオ"/>
                        <a:ea typeface="メイリオ"/>
                        <a:cs typeface="メイリオ"/>
                      </a:endParaRPr>
                    </a:p>
                  </a:txBody>
                  <a:tcPr anchor="ctr"/>
                </a:tc>
                <a:extLst>
                  <a:ext uri="{0D108BD9-81ED-4DB2-BD59-A6C34878D82A}">
                    <a16:rowId xmlns:a16="http://schemas.microsoft.com/office/drawing/2014/main" val="1576954190"/>
                  </a:ext>
                </a:extLst>
              </a:tr>
            </a:tbl>
          </a:graphicData>
        </a:graphic>
      </p:graphicFrame>
      <p:sp>
        <p:nvSpPr>
          <p:cNvPr id="2" name="スライド番号プレースホルダー 1">
            <a:extLst>
              <a:ext uri="{FF2B5EF4-FFF2-40B4-BE49-F238E27FC236}">
                <a16:creationId xmlns:a16="http://schemas.microsoft.com/office/drawing/2014/main" id="{DBACC7BA-4850-4D42-B33A-EC587406B6F4}"/>
              </a:ext>
            </a:extLst>
          </p:cNvPr>
          <p:cNvSpPr>
            <a:spLocks noGrp="1"/>
          </p:cNvSpPr>
          <p:nvPr>
            <p:ph type="sldNum" sz="quarter" idx="12"/>
          </p:nvPr>
        </p:nvSpPr>
        <p:spPr>
          <a:xfrm>
            <a:off x="6996113" y="6389805"/>
            <a:ext cx="2228850" cy="365125"/>
          </a:xfrm>
        </p:spPr>
        <p:txBody>
          <a:bodyPr/>
          <a:lstStyle/>
          <a:p>
            <a:fld id="{26317FC1-5595-0942-9BD9-527CF0EC310B}" type="slidenum">
              <a:rPr kumimoji="1" lang="ja-JP" altLang="en-US" smtClean="0"/>
              <a:t>2</a:t>
            </a:fld>
            <a:endParaRPr kumimoji="1" lang="ja-JP" altLang="en-US"/>
          </a:p>
        </p:txBody>
      </p:sp>
      <p:sp>
        <p:nvSpPr>
          <p:cNvPr id="20" name="テキスト ボックス 19">
            <a:extLst>
              <a:ext uri="{FF2B5EF4-FFF2-40B4-BE49-F238E27FC236}">
                <a16:creationId xmlns:a16="http://schemas.microsoft.com/office/drawing/2014/main" id="{1B616A93-44AC-364D-87A9-5930DE346434}"/>
              </a:ext>
            </a:extLst>
          </p:cNvPr>
          <p:cNvSpPr txBox="1"/>
          <p:nvPr/>
        </p:nvSpPr>
        <p:spPr>
          <a:xfrm>
            <a:off x="984785" y="2031358"/>
            <a:ext cx="4176000" cy="1384995"/>
          </a:xfrm>
          <a:prstGeom prst="rect">
            <a:avLst/>
          </a:prstGeom>
          <a:noFill/>
        </p:spPr>
        <p:txBody>
          <a:bodyPr wrap="square" rtlCol="0">
            <a:spAutoFit/>
          </a:bodyPr>
          <a:lstStyle/>
          <a:p>
            <a:r>
              <a:rPr lang="ja-JP" altLang="en-US" sz="1400" b="1">
                <a:latin typeface="メイリオ"/>
                <a:ea typeface="メイリオ"/>
                <a:cs typeface="メイリオ"/>
              </a:rPr>
              <a:t>午前</a:t>
            </a:r>
            <a:r>
              <a:rPr lang="en-US" altLang="ja-JP" sz="1400" b="1" dirty="0">
                <a:latin typeface="メイリオ"/>
                <a:ea typeface="メイリオ"/>
                <a:cs typeface="メイリオ"/>
              </a:rPr>
              <a:t>10</a:t>
            </a:r>
            <a:r>
              <a:rPr lang="ja-JP" altLang="en-US" sz="1400" b="1">
                <a:latin typeface="メイリオ"/>
                <a:ea typeface="メイリオ"/>
                <a:cs typeface="メイリオ"/>
              </a:rPr>
              <a:t>時</a:t>
            </a:r>
            <a:r>
              <a:rPr lang="en-US" altLang="ja-JP" sz="1400" b="1" dirty="0">
                <a:latin typeface="メイリオ"/>
                <a:ea typeface="メイリオ"/>
                <a:cs typeface="メイリオ"/>
              </a:rPr>
              <a:t>〜</a:t>
            </a:r>
            <a:r>
              <a:rPr lang="ja-JP" altLang="en-US" sz="1400" b="1">
                <a:latin typeface="メイリオ"/>
                <a:ea typeface="メイリオ"/>
                <a:cs typeface="メイリオ"/>
              </a:rPr>
              <a:t>　グリッドスクリーニング</a:t>
            </a:r>
            <a:endParaRPr lang="en-US" altLang="ja-JP" sz="1400" b="1" dirty="0">
              <a:latin typeface="メイリオ"/>
              <a:ea typeface="メイリオ"/>
              <a:cs typeface="メイリオ"/>
            </a:endParaRPr>
          </a:p>
          <a:p>
            <a:r>
              <a:rPr lang="ja-JP" altLang="en-US" sz="1400" b="1">
                <a:latin typeface="メイリオ"/>
                <a:ea typeface="メイリオ"/>
                <a:cs typeface="メイリオ"/>
              </a:rPr>
              <a:t>午後　　　　</a:t>
            </a:r>
            <a:r>
              <a:rPr lang="en-US" altLang="ja-JP" sz="1400" b="1" dirty="0">
                <a:latin typeface="メイリオ"/>
                <a:ea typeface="メイリオ"/>
                <a:cs typeface="メイリオ"/>
              </a:rPr>
              <a:t> </a:t>
            </a:r>
            <a:r>
              <a:rPr lang="ja-JP" altLang="en-US" sz="1400" b="1">
                <a:latin typeface="メイリオ"/>
                <a:ea typeface="メイリオ"/>
                <a:cs typeface="メイリオ"/>
              </a:rPr>
              <a:t>撮影のセットアップ、撮影開始</a:t>
            </a:r>
            <a:endParaRPr lang="en-US" altLang="ja-JP" sz="1400" b="1" dirty="0">
              <a:latin typeface="メイリオ"/>
              <a:ea typeface="メイリオ"/>
              <a:cs typeface="メイリオ"/>
            </a:endParaRPr>
          </a:p>
          <a:p>
            <a:r>
              <a:rPr lang="ja-JP" altLang="en-US" sz="1400" b="1">
                <a:latin typeface="メイリオ"/>
                <a:ea typeface="メイリオ"/>
                <a:cs typeface="メイリオ"/>
              </a:rPr>
              <a:t>翌朝</a:t>
            </a:r>
            <a:r>
              <a:rPr lang="en-US" altLang="ja-JP" sz="1400" b="1" dirty="0">
                <a:latin typeface="メイリオ"/>
                <a:ea typeface="メイリオ"/>
                <a:cs typeface="メイリオ"/>
              </a:rPr>
              <a:t>〜10</a:t>
            </a:r>
            <a:r>
              <a:rPr lang="ja-JP" altLang="en-US" sz="1400" b="1">
                <a:latin typeface="メイリオ"/>
                <a:ea typeface="メイリオ"/>
                <a:cs typeface="メイリオ"/>
              </a:rPr>
              <a:t>時</a:t>
            </a:r>
            <a:r>
              <a:rPr lang="ja-JP" altLang="ja-JP" sz="1400" b="1">
                <a:latin typeface="メイリオ"/>
                <a:ea typeface="メイリオ"/>
                <a:cs typeface="メイリオ"/>
              </a:rPr>
              <a:t>　</a:t>
            </a:r>
            <a:r>
              <a:rPr lang="ja-JP" altLang="en-US" sz="1400" b="1">
                <a:latin typeface="メイリオ"/>
                <a:ea typeface="メイリオ"/>
                <a:cs typeface="メイリオ"/>
              </a:rPr>
              <a:t>試料の回収、データのコピー</a:t>
            </a:r>
            <a:endParaRPr lang="en-US" altLang="ja-JP" sz="1400" b="1" dirty="0">
              <a:latin typeface="メイリオ"/>
              <a:ea typeface="メイリオ"/>
              <a:cs typeface="メイリオ"/>
            </a:endParaRPr>
          </a:p>
          <a:p>
            <a:pPr algn="ctr"/>
            <a:r>
              <a:rPr lang="en-US" altLang="ja-JP" sz="1400" b="1" dirty="0">
                <a:latin typeface="メイリオ"/>
                <a:ea typeface="メイリオ"/>
                <a:cs typeface="メイリオ"/>
              </a:rPr>
              <a:t>=== === === === ===</a:t>
            </a:r>
          </a:p>
          <a:p>
            <a:r>
              <a:rPr lang="ja-JP" altLang="en-US" sz="1400" b="1">
                <a:latin typeface="メイリオ"/>
                <a:ea typeface="メイリオ"/>
                <a:cs typeface="メイリオ"/>
              </a:rPr>
              <a:t>月ー金</a:t>
            </a:r>
            <a:r>
              <a:rPr lang="en-US" altLang="ja-JP" sz="1400" b="1" dirty="0">
                <a:latin typeface="メイリオ"/>
                <a:ea typeface="メイリオ"/>
                <a:cs typeface="メイリオ"/>
              </a:rPr>
              <a:t>	</a:t>
            </a:r>
            <a:r>
              <a:rPr lang="ja-JP" altLang="en-US" sz="1400" b="1">
                <a:latin typeface="メイリオ"/>
                <a:ea typeface="メイリオ"/>
                <a:cs typeface="メイリオ"/>
              </a:rPr>
              <a:t>稼働</a:t>
            </a:r>
            <a:endParaRPr lang="en-US" altLang="ja-JP" sz="1400" b="1" dirty="0">
              <a:latin typeface="メイリオ"/>
              <a:ea typeface="メイリオ"/>
              <a:cs typeface="メイリオ"/>
            </a:endParaRPr>
          </a:p>
          <a:p>
            <a:r>
              <a:rPr lang="ja-JP" altLang="en-US" sz="1400" b="1">
                <a:latin typeface="メイリオ"/>
                <a:ea typeface="メイリオ"/>
                <a:cs typeface="メイリオ"/>
              </a:rPr>
              <a:t>土</a:t>
            </a:r>
            <a:r>
              <a:rPr lang="en-US" altLang="ja-JP" sz="1400" b="1" dirty="0">
                <a:latin typeface="メイリオ"/>
                <a:ea typeface="メイリオ"/>
                <a:cs typeface="メイリオ"/>
              </a:rPr>
              <a:t>,</a:t>
            </a:r>
            <a:r>
              <a:rPr lang="ja-JP" altLang="en-US" sz="1400" b="1">
                <a:latin typeface="メイリオ"/>
                <a:ea typeface="メイリオ"/>
                <a:cs typeface="メイリオ"/>
              </a:rPr>
              <a:t>日</a:t>
            </a:r>
            <a:r>
              <a:rPr lang="en-US" altLang="ja-JP" sz="1400" b="1" dirty="0">
                <a:latin typeface="メイリオ"/>
                <a:ea typeface="メイリオ"/>
                <a:cs typeface="メイリオ"/>
              </a:rPr>
              <a:t>	</a:t>
            </a:r>
            <a:r>
              <a:rPr lang="ja-JP" altLang="en-US" sz="1400" b="1">
                <a:latin typeface="メイリオ"/>
                <a:ea typeface="メイリオ"/>
                <a:cs typeface="メイリオ"/>
              </a:rPr>
              <a:t>祝日</a:t>
            </a:r>
            <a:endParaRPr lang="en-US" altLang="ja-JP" sz="1400" b="1" dirty="0">
              <a:latin typeface="メイリオ"/>
              <a:ea typeface="メイリオ"/>
              <a:cs typeface="メイリオ"/>
            </a:endParaRPr>
          </a:p>
        </p:txBody>
      </p:sp>
      <p:sp>
        <p:nvSpPr>
          <p:cNvPr id="22" name="CryoEMネットワーク">
            <a:extLst>
              <a:ext uri="{FF2B5EF4-FFF2-40B4-BE49-F238E27FC236}">
                <a16:creationId xmlns:a16="http://schemas.microsoft.com/office/drawing/2014/main" id="{5F661489-1AD5-1243-9B8E-C43DA901BFAD}"/>
              </a:ext>
            </a:extLst>
          </p:cNvPr>
          <p:cNvSpPr txBox="1">
            <a:spLocks/>
          </p:cNvSpPr>
          <p:nvPr/>
        </p:nvSpPr>
        <p:spPr>
          <a:xfrm>
            <a:off x="0" y="144963"/>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稼働状況</a:t>
            </a:r>
            <a:r>
              <a:rPr lang="en-US" altLang="ja-JP" sz="4000" b="1" dirty="0">
                <a:latin typeface="メイリオ"/>
                <a:ea typeface="メイリオ"/>
                <a:cs typeface="メイリオ"/>
              </a:rPr>
              <a:t>【</a:t>
            </a:r>
            <a:r>
              <a:rPr lang="ja-JP" altLang="en-US" sz="4000" b="1">
                <a:latin typeface="メイリオ"/>
                <a:ea typeface="メイリオ"/>
                <a:cs typeface="メイリオ"/>
              </a:rPr>
              <a:t>自然科学研究機構</a:t>
            </a:r>
            <a:r>
              <a:rPr lang="en-US" altLang="ja-JP" sz="4000" b="1" dirty="0">
                <a:latin typeface="メイリオ"/>
                <a:ea typeface="メイリオ"/>
                <a:cs typeface="メイリオ"/>
              </a:rPr>
              <a:t>】</a:t>
            </a:r>
          </a:p>
        </p:txBody>
      </p:sp>
      <p:graphicFrame>
        <p:nvGraphicFramePr>
          <p:cNvPr id="25" name="表 24">
            <a:extLst>
              <a:ext uri="{FF2B5EF4-FFF2-40B4-BE49-F238E27FC236}">
                <a16:creationId xmlns:a16="http://schemas.microsoft.com/office/drawing/2014/main" id="{8443E3C1-0EA0-9C47-8280-7CAEFFDA078D}"/>
              </a:ext>
            </a:extLst>
          </p:cNvPr>
          <p:cNvGraphicFramePr>
            <a:graphicFrameLocks noGrp="1"/>
          </p:cNvGraphicFramePr>
          <p:nvPr>
            <p:extLst>
              <p:ext uri="{D42A27DB-BD31-4B8C-83A1-F6EECF244321}">
                <p14:modId xmlns:p14="http://schemas.microsoft.com/office/powerpoint/2010/main" val="344605010"/>
              </p:ext>
            </p:extLst>
          </p:nvPr>
        </p:nvGraphicFramePr>
        <p:xfrm>
          <a:off x="5177920" y="1586354"/>
          <a:ext cx="4135405" cy="2255520"/>
        </p:xfrm>
        <a:graphic>
          <a:graphicData uri="http://schemas.openxmlformats.org/drawingml/2006/table">
            <a:tbl>
              <a:tblPr firstRow="1" bandRow="1">
                <a:tableStyleId>{10A1B5D5-9B99-4C35-A422-299274C87663}</a:tableStyleId>
              </a:tblPr>
              <a:tblGrid>
                <a:gridCol w="1255931">
                  <a:extLst>
                    <a:ext uri="{9D8B030D-6E8A-4147-A177-3AD203B41FA5}">
                      <a16:colId xmlns:a16="http://schemas.microsoft.com/office/drawing/2014/main" val="20000"/>
                    </a:ext>
                  </a:extLst>
                </a:gridCol>
                <a:gridCol w="1222872">
                  <a:extLst>
                    <a:ext uri="{9D8B030D-6E8A-4147-A177-3AD203B41FA5}">
                      <a16:colId xmlns:a16="http://schemas.microsoft.com/office/drawing/2014/main" val="20001"/>
                    </a:ext>
                  </a:extLst>
                </a:gridCol>
                <a:gridCol w="828301">
                  <a:extLst>
                    <a:ext uri="{9D8B030D-6E8A-4147-A177-3AD203B41FA5}">
                      <a16:colId xmlns:a16="http://schemas.microsoft.com/office/drawing/2014/main" val="142583364"/>
                    </a:ext>
                  </a:extLst>
                </a:gridCol>
                <a:gridCol w="828301">
                  <a:extLst>
                    <a:ext uri="{9D8B030D-6E8A-4147-A177-3AD203B41FA5}">
                      <a16:colId xmlns:a16="http://schemas.microsoft.com/office/drawing/2014/main" val="20002"/>
                    </a:ext>
                  </a:extLst>
                </a:gridCol>
              </a:tblGrid>
              <a:tr h="161592">
                <a:tc>
                  <a:txBody>
                    <a:bodyPr/>
                    <a:lstStyle/>
                    <a:p>
                      <a:pPr algn="ctr"/>
                      <a:r>
                        <a:rPr kumimoji="1" lang="ja-JP" altLang="en-US" sz="1600" b="1">
                          <a:solidFill>
                            <a:schemeClr val="tx1"/>
                          </a:solidFill>
                          <a:latin typeface="Meiryo" panose="020B0604030504040204" pitchFamily="34" charset="-128"/>
                          <a:ea typeface="Meiryo" panose="020B0604030504040204" pitchFamily="34" charset="-128"/>
                        </a:rPr>
                        <a:t>稼働日数</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600" b="1" dirty="0">
                          <a:solidFill>
                            <a:schemeClr val="tx1"/>
                          </a:solidFill>
                          <a:latin typeface="Meiryo" panose="020B0604030504040204" pitchFamily="34" charset="-128"/>
                          <a:ea typeface="Meiryo" panose="020B0604030504040204" pitchFamily="34" charset="-128"/>
                        </a:rPr>
                        <a:t>アカデミア</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600" b="1">
                          <a:solidFill>
                            <a:schemeClr val="tx1"/>
                          </a:solidFill>
                          <a:latin typeface="Meiryo" panose="020B0604030504040204" pitchFamily="34" charset="-128"/>
                          <a:ea typeface="Meiryo" panose="020B0604030504040204" pitchFamily="34" charset="-128"/>
                        </a:rPr>
                        <a:t>企業</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600" b="1">
                          <a:solidFill>
                            <a:schemeClr val="tx1"/>
                          </a:solidFill>
                          <a:latin typeface="Meiryo" panose="020B0604030504040204" pitchFamily="34" charset="-128"/>
                          <a:ea typeface="Meiryo" panose="020B0604030504040204" pitchFamily="34" charset="-128"/>
                        </a:rPr>
                        <a:t>内部</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0"/>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Meiryo" panose="020B0604030504040204" pitchFamily="34" charset="-128"/>
                          <a:ea typeface="Meiryo" panose="020B0604030504040204" pitchFamily="34" charset="-128"/>
                        </a:rPr>
                        <a:t>2018</a:t>
                      </a:r>
                      <a:r>
                        <a:rPr kumimoji="1" lang="ja-JP" altLang="en-US" sz="1050" b="1">
                          <a:solidFill>
                            <a:schemeClr val="tx1"/>
                          </a:solidFill>
                          <a:latin typeface="Meiryo" panose="020B0604030504040204" pitchFamily="34" charset="-128"/>
                          <a:ea typeface="Meiryo" panose="020B0604030504040204" pitchFamily="34" charset="-128"/>
                        </a:rPr>
                        <a:t>年度</a:t>
                      </a:r>
                      <a:endParaRPr kumimoji="1" lang="en-US" altLang="ja-JP" sz="1050" b="1" dirty="0">
                        <a:solidFill>
                          <a:schemeClr val="tx1"/>
                        </a:solidFill>
                        <a:latin typeface="Meiryo" panose="020B0604030504040204" pitchFamily="34" charset="-128"/>
                        <a:ea typeface="Meiryo" panose="020B0604030504040204" pitchFamily="34" charset="-128"/>
                      </a:endParaRPr>
                    </a:p>
                    <a:p>
                      <a:pPr algn="ctr"/>
                      <a:r>
                        <a:rPr kumimoji="1" lang="en-US" altLang="ja-JP" sz="1500" b="1" dirty="0">
                          <a:solidFill>
                            <a:schemeClr val="tx1"/>
                          </a:solidFill>
                          <a:latin typeface="Meiryo" panose="020B0604030504040204" pitchFamily="34" charset="-128"/>
                          <a:ea typeface="Meiryo" panose="020B0604030504040204" pitchFamily="34" charset="-128"/>
                        </a:rPr>
                        <a:t>241</a:t>
                      </a:r>
                      <a:r>
                        <a:rPr kumimoji="1" lang="ja-JP" altLang="en-US" sz="1500" b="1">
                          <a:solidFill>
                            <a:schemeClr val="tx1"/>
                          </a:solidFill>
                          <a:latin typeface="Meiryo" panose="020B0604030504040204" pitchFamily="34" charset="-128"/>
                          <a:ea typeface="Meiryo" panose="020B0604030504040204" pitchFamily="34" charset="-128"/>
                        </a:rPr>
                        <a:t>日</a:t>
                      </a:r>
                      <a:endParaRPr kumimoji="1" lang="en-US" altLang="ja-JP" sz="1500" b="1" dirty="0">
                        <a:solidFill>
                          <a:schemeClr val="tx1"/>
                        </a:solidFill>
                        <a:latin typeface="Meiryo" panose="020B0604030504040204" pitchFamily="34" charset="-128"/>
                        <a:ea typeface="Meiryo" panose="020B0604030504040204" pitchFamily="34" charset="-128"/>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78%</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6%</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16%</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1"/>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Meiryo" panose="020B0604030504040204" pitchFamily="34" charset="-128"/>
                          <a:ea typeface="Meiryo" panose="020B0604030504040204" pitchFamily="34" charset="-128"/>
                        </a:rPr>
                        <a:t>2019</a:t>
                      </a:r>
                      <a:r>
                        <a:rPr kumimoji="1" lang="ja-JP" altLang="en-US" sz="1050" b="1">
                          <a:solidFill>
                            <a:schemeClr val="tx1"/>
                          </a:solidFill>
                          <a:latin typeface="Meiryo" panose="020B0604030504040204" pitchFamily="34" charset="-128"/>
                          <a:ea typeface="Meiryo" panose="020B0604030504040204" pitchFamily="34" charset="-128"/>
                        </a:rPr>
                        <a:t>年度</a:t>
                      </a:r>
                      <a:endParaRPr kumimoji="1" lang="en-US" altLang="ja-JP" sz="1050" b="1" dirty="0">
                        <a:solidFill>
                          <a:schemeClr val="tx1"/>
                        </a:solidFill>
                        <a:latin typeface="Meiryo" panose="020B0604030504040204" pitchFamily="34" charset="-128"/>
                        <a:ea typeface="Meiryo" panose="020B0604030504040204" pitchFamily="34" charset="-128"/>
                      </a:endParaRPr>
                    </a:p>
                    <a:p>
                      <a:pPr algn="ctr"/>
                      <a:r>
                        <a:rPr kumimoji="1" lang="en-US" altLang="ja-JP" sz="1500" b="1" dirty="0">
                          <a:solidFill>
                            <a:schemeClr val="tx1"/>
                          </a:solidFill>
                          <a:latin typeface="Meiryo" panose="020B0604030504040204" pitchFamily="34" charset="-128"/>
                          <a:ea typeface="Meiryo" panose="020B0604030504040204" pitchFamily="34" charset="-128"/>
                        </a:rPr>
                        <a:t>244</a:t>
                      </a:r>
                      <a:r>
                        <a:rPr kumimoji="1" lang="ja-JP" altLang="en-US" sz="1500" b="1">
                          <a:solidFill>
                            <a:schemeClr val="tx1"/>
                          </a:solidFill>
                          <a:latin typeface="Meiryo" panose="020B0604030504040204" pitchFamily="34" charset="-128"/>
                          <a:ea typeface="Meiryo" panose="020B0604030504040204" pitchFamily="34" charset="-128"/>
                        </a:rPr>
                        <a:t>日</a:t>
                      </a:r>
                      <a:endParaRPr kumimoji="1" lang="en-US" altLang="ja-JP" sz="1500" b="1" dirty="0">
                        <a:solidFill>
                          <a:schemeClr val="tx1"/>
                        </a:solidFill>
                        <a:latin typeface="Meiryo" panose="020B0604030504040204" pitchFamily="34" charset="-128"/>
                        <a:ea typeface="Meiryo" panose="020B0604030504040204" pitchFamily="34" charset="-128"/>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42%</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41%</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37%</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2"/>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Meiryo" panose="020B0604030504040204" pitchFamily="34" charset="-128"/>
                          <a:ea typeface="Meiryo" panose="020B0604030504040204" pitchFamily="34" charset="-128"/>
                        </a:rPr>
                        <a:t>2020</a:t>
                      </a:r>
                      <a:r>
                        <a:rPr kumimoji="1" lang="ja-JP" altLang="en-US" sz="1050" b="1">
                          <a:solidFill>
                            <a:schemeClr val="tx1"/>
                          </a:solidFill>
                          <a:latin typeface="Meiryo" panose="020B0604030504040204" pitchFamily="34" charset="-128"/>
                          <a:ea typeface="Meiryo" panose="020B0604030504040204" pitchFamily="34" charset="-128"/>
                        </a:rPr>
                        <a:t>年度</a:t>
                      </a:r>
                      <a:endParaRPr kumimoji="1" lang="en-US" altLang="ja-JP" sz="1050" b="1" dirty="0">
                        <a:solidFill>
                          <a:schemeClr val="tx1"/>
                        </a:solidFill>
                        <a:latin typeface="Meiryo" panose="020B0604030504040204" pitchFamily="34" charset="-128"/>
                        <a:ea typeface="Meiryo" panose="020B0604030504040204" pitchFamily="34" charset="-128"/>
                      </a:endParaRPr>
                    </a:p>
                    <a:p>
                      <a:pPr algn="ctr"/>
                      <a:r>
                        <a:rPr kumimoji="1" lang="en-US" altLang="ja-JP" sz="1500" b="1" dirty="0">
                          <a:solidFill>
                            <a:schemeClr val="tx1"/>
                          </a:solidFill>
                          <a:latin typeface="Meiryo" panose="020B0604030504040204" pitchFamily="34" charset="-128"/>
                          <a:ea typeface="Meiryo" panose="020B0604030504040204" pitchFamily="34" charset="-128"/>
                        </a:rPr>
                        <a:t>246</a:t>
                      </a:r>
                      <a:r>
                        <a:rPr kumimoji="1" lang="ja-JP" altLang="en-US" sz="1500" b="1">
                          <a:solidFill>
                            <a:schemeClr val="tx1"/>
                          </a:solidFill>
                          <a:latin typeface="Meiryo" panose="020B0604030504040204" pitchFamily="34" charset="-128"/>
                          <a:ea typeface="Meiryo" panose="020B0604030504040204" pitchFamily="34" charset="-128"/>
                        </a:rPr>
                        <a:t>日</a:t>
                      </a:r>
                      <a:endParaRPr kumimoji="1" lang="en-US" altLang="ja-JP" sz="1500" b="1" dirty="0">
                        <a:solidFill>
                          <a:schemeClr val="tx1"/>
                        </a:solidFill>
                        <a:latin typeface="Meiryo" panose="020B0604030504040204" pitchFamily="34" charset="-128"/>
                        <a:ea typeface="Meiryo" panose="020B0604030504040204" pitchFamily="34" charset="-128"/>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44%</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24%</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32%</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3"/>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Meiryo" panose="020B0604030504040204" pitchFamily="34" charset="-128"/>
                          <a:ea typeface="Meiryo" panose="020B0604030504040204" pitchFamily="34" charset="-128"/>
                        </a:rPr>
                        <a:t>2021</a:t>
                      </a:r>
                      <a:r>
                        <a:rPr kumimoji="1" lang="ja-JP" altLang="en-US" sz="1050" b="1">
                          <a:solidFill>
                            <a:schemeClr val="tx1"/>
                          </a:solidFill>
                          <a:latin typeface="Meiryo" panose="020B0604030504040204" pitchFamily="34" charset="-128"/>
                          <a:ea typeface="Meiryo" panose="020B0604030504040204" pitchFamily="34" charset="-128"/>
                        </a:rPr>
                        <a:t>年度</a:t>
                      </a:r>
                      <a:endParaRPr kumimoji="1" lang="en-US" altLang="ja-JP" sz="1050" b="1" dirty="0">
                        <a:solidFill>
                          <a:schemeClr val="tx1"/>
                        </a:solidFill>
                        <a:latin typeface="Meiryo" panose="020B0604030504040204" pitchFamily="34" charset="-128"/>
                        <a:ea typeface="Meiryo" panose="020B0604030504040204" pitchFamily="34" charset="-128"/>
                      </a:endParaRPr>
                    </a:p>
                    <a:p>
                      <a:pPr algn="ctr"/>
                      <a:r>
                        <a:rPr kumimoji="1" lang="en-US" altLang="ja-JP" sz="1500" b="1" dirty="0">
                          <a:solidFill>
                            <a:schemeClr val="tx1"/>
                          </a:solidFill>
                          <a:latin typeface="Meiryo" panose="020B0604030504040204" pitchFamily="34" charset="-128"/>
                          <a:ea typeface="Meiryo" panose="020B0604030504040204" pitchFamily="34" charset="-128"/>
                        </a:rPr>
                        <a:t>246</a:t>
                      </a:r>
                      <a:r>
                        <a:rPr kumimoji="1" lang="ja-JP" altLang="en-US" sz="1500" b="1">
                          <a:solidFill>
                            <a:schemeClr val="tx1"/>
                          </a:solidFill>
                          <a:latin typeface="Meiryo" panose="020B0604030504040204" pitchFamily="34" charset="-128"/>
                          <a:ea typeface="Meiryo" panose="020B0604030504040204" pitchFamily="34" charset="-128"/>
                        </a:rPr>
                        <a:t>日</a:t>
                      </a:r>
                      <a:endParaRPr kumimoji="1" lang="en-US" altLang="ja-JP" sz="1500" b="1" dirty="0">
                        <a:solidFill>
                          <a:schemeClr val="tx1"/>
                        </a:solidFill>
                        <a:latin typeface="Meiryo" panose="020B0604030504040204" pitchFamily="34" charset="-128"/>
                        <a:ea typeface="Meiryo" panose="020B0604030504040204" pitchFamily="34" charset="-128"/>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41%</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38%</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chemeClr val="tx1"/>
                          </a:solidFill>
                          <a:latin typeface="Meiryo" panose="020B0604030504040204" pitchFamily="34" charset="-128"/>
                          <a:ea typeface="Meiryo" panose="020B0604030504040204" pitchFamily="34" charset="-128"/>
                        </a:rPr>
                        <a:t>21%</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576954190"/>
                  </a:ext>
                </a:extLst>
              </a:tr>
            </a:tbl>
          </a:graphicData>
        </a:graphic>
      </p:graphicFrame>
      <p:sp>
        <p:nvSpPr>
          <p:cNvPr id="26" name="正方形/長方形 25">
            <a:extLst>
              <a:ext uri="{FF2B5EF4-FFF2-40B4-BE49-F238E27FC236}">
                <a16:creationId xmlns:a16="http://schemas.microsoft.com/office/drawing/2014/main" id="{9FA4BE45-DEEE-8044-8CE6-0A13F26C5AFE}"/>
              </a:ext>
            </a:extLst>
          </p:cNvPr>
          <p:cNvSpPr/>
          <p:nvPr/>
        </p:nvSpPr>
        <p:spPr>
          <a:xfrm>
            <a:off x="6165622" y="4030098"/>
            <a:ext cx="216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その他</a:t>
            </a:r>
            <a:endParaRPr lang="ja-JP" altLang="en-US" sz="2200" b="1" dirty="0">
              <a:latin typeface="メイリオ"/>
              <a:ea typeface="メイリオ"/>
              <a:cs typeface="メイリオ"/>
            </a:endParaRPr>
          </a:p>
        </p:txBody>
      </p:sp>
      <p:sp>
        <p:nvSpPr>
          <p:cNvPr id="27" name="テキスト ボックス 26">
            <a:extLst>
              <a:ext uri="{FF2B5EF4-FFF2-40B4-BE49-F238E27FC236}">
                <a16:creationId xmlns:a16="http://schemas.microsoft.com/office/drawing/2014/main" id="{03A4BDFF-CA97-7647-9764-8716AEBA6BC0}"/>
              </a:ext>
            </a:extLst>
          </p:cNvPr>
          <p:cNvSpPr txBox="1"/>
          <p:nvPr/>
        </p:nvSpPr>
        <p:spPr>
          <a:xfrm>
            <a:off x="5160785" y="4409708"/>
            <a:ext cx="4502979" cy="2308324"/>
          </a:xfrm>
          <a:prstGeom prst="rect">
            <a:avLst/>
          </a:prstGeom>
          <a:noFill/>
        </p:spPr>
        <p:txBody>
          <a:bodyPr wrap="square" rtlCol="0">
            <a:spAutoFit/>
          </a:bodyPr>
          <a:lstStyle/>
          <a:p>
            <a:r>
              <a:rPr lang="ja-JP" altLang="en-US" sz="1600" b="1">
                <a:latin typeface="メイリオ"/>
                <a:ea typeface="メイリオ"/>
                <a:cs typeface="メイリオ"/>
              </a:rPr>
              <a:t>講習会などの技術導入支援</a:t>
            </a:r>
            <a:endParaRPr lang="en-US" altLang="ja-JP" sz="1600" b="1" dirty="0">
              <a:latin typeface="メイリオ"/>
              <a:ea typeface="メイリオ"/>
              <a:cs typeface="メイリオ"/>
            </a:endParaRPr>
          </a:p>
          <a:p>
            <a:r>
              <a:rPr lang="ja-JP" altLang="en-US" sz="1600" b="1">
                <a:latin typeface="メイリオ"/>
                <a:ea typeface="メイリオ"/>
                <a:cs typeface="メイリオ"/>
              </a:rPr>
              <a:t>・生理研トレーニングコース（</a:t>
            </a:r>
            <a:r>
              <a:rPr lang="en-US" altLang="ja-JP" sz="1600" b="1" dirty="0">
                <a:latin typeface="メイリオ"/>
                <a:ea typeface="メイリオ"/>
                <a:cs typeface="メイリオ"/>
              </a:rPr>
              <a:t>8</a:t>
            </a:r>
            <a:r>
              <a:rPr lang="ja-JP" altLang="en-US" sz="1600" b="1">
                <a:latin typeface="メイリオ"/>
                <a:ea typeface="メイリオ"/>
                <a:cs typeface="メイリオ"/>
              </a:rPr>
              <a:t>月第一週目）</a:t>
            </a:r>
            <a:endParaRPr lang="en-US" altLang="ja-JP" sz="1600" b="1" dirty="0">
              <a:latin typeface="メイリオ"/>
              <a:ea typeface="メイリオ"/>
              <a:cs typeface="メイリオ"/>
            </a:endParaRPr>
          </a:p>
          <a:p>
            <a:r>
              <a:rPr lang="ja-JP" altLang="en-US" sz="1600" b="1">
                <a:latin typeface="メイリオ"/>
                <a:ea typeface="メイリオ"/>
                <a:cs typeface="メイリオ"/>
              </a:rPr>
              <a:t>・社会連携トレーニングコース（</a:t>
            </a:r>
            <a:r>
              <a:rPr lang="en-US" altLang="ja-JP" sz="1600" b="1" dirty="0">
                <a:latin typeface="メイリオ"/>
                <a:ea typeface="メイリオ"/>
                <a:cs typeface="メイリオ"/>
              </a:rPr>
              <a:t>1</a:t>
            </a:r>
            <a:r>
              <a:rPr lang="ja-JP" altLang="en-US" sz="1600" b="1">
                <a:latin typeface="メイリオ"/>
                <a:ea typeface="メイリオ"/>
                <a:cs typeface="メイリオ"/>
              </a:rPr>
              <a:t>月ごろ）</a:t>
            </a:r>
            <a:endParaRPr lang="en-US" altLang="ja-JP" sz="1600" b="1" dirty="0">
              <a:latin typeface="メイリオ"/>
              <a:ea typeface="メイリオ"/>
              <a:cs typeface="メイリオ"/>
            </a:endParaRPr>
          </a:p>
          <a:p>
            <a:endParaRPr lang="en-US" altLang="ja-JP" sz="1600" b="1" dirty="0">
              <a:latin typeface="メイリオ"/>
              <a:ea typeface="メイリオ"/>
              <a:cs typeface="メイリオ"/>
            </a:endParaRPr>
          </a:p>
          <a:p>
            <a:r>
              <a:rPr lang="ja-JP" altLang="en-US" sz="1600" b="1">
                <a:latin typeface="メイリオ"/>
                <a:ea typeface="メイリオ"/>
                <a:cs typeface="メイリオ"/>
              </a:rPr>
              <a:t>その他の支援情報</a:t>
            </a:r>
            <a:endParaRPr lang="en-US" altLang="ja-JP" sz="1600" b="1" dirty="0">
              <a:latin typeface="メイリオ"/>
              <a:ea typeface="メイリオ"/>
              <a:cs typeface="メイリオ"/>
            </a:endParaRPr>
          </a:p>
          <a:p>
            <a:r>
              <a:rPr lang="ja-JP" altLang="en-US" sz="1600" b="1">
                <a:latin typeface="メイリオ"/>
                <a:ea typeface="メイリオ"/>
                <a:cs typeface="メイリオ"/>
              </a:rPr>
              <a:t>・産学官の利用促進</a:t>
            </a:r>
            <a:endParaRPr lang="en-US" altLang="ja-JP" sz="1600" b="1" dirty="0">
              <a:latin typeface="メイリオ"/>
              <a:ea typeface="メイリオ"/>
              <a:cs typeface="メイリオ"/>
            </a:endParaRPr>
          </a:p>
          <a:p>
            <a:r>
              <a:rPr lang="ja-JP" altLang="en-US" sz="1600" b="1">
                <a:latin typeface="メイリオ"/>
                <a:ea typeface="メイリオ"/>
                <a:cs typeface="メイリオ"/>
              </a:rPr>
              <a:t>・施設利用料（</a:t>
            </a:r>
            <a:r>
              <a:rPr lang="en-US" altLang="ja-JP" sz="1600" b="1" dirty="0">
                <a:latin typeface="メイリオ"/>
                <a:ea typeface="メイリオ"/>
                <a:cs typeface="メイリオ"/>
              </a:rPr>
              <a:t>300kV</a:t>
            </a:r>
            <a:r>
              <a:rPr lang="ja-JP" altLang="en-US" sz="1600" b="1">
                <a:latin typeface="メイリオ"/>
                <a:ea typeface="メイリオ"/>
                <a:cs typeface="メイリオ"/>
              </a:rPr>
              <a:t>クライオ電顕の場合</a:t>
            </a:r>
            <a:endParaRPr lang="en-US" altLang="ja-JP" sz="1600" b="1" dirty="0">
              <a:latin typeface="メイリオ"/>
              <a:ea typeface="メイリオ"/>
              <a:cs typeface="メイリオ"/>
            </a:endParaRPr>
          </a:p>
          <a:p>
            <a:r>
              <a:rPr lang="ja-JP" altLang="en-US" sz="1600" b="1">
                <a:latin typeface="メイリオ"/>
                <a:ea typeface="メイリオ"/>
                <a:cs typeface="メイリオ"/>
              </a:rPr>
              <a:t>　アカデミア無償、企業で成果非公開</a:t>
            </a:r>
            <a:endParaRPr lang="en-US" altLang="ja-JP" sz="1600" b="1" dirty="0">
              <a:latin typeface="メイリオ"/>
              <a:ea typeface="メイリオ"/>
              <a:cs typeface="メイリオ"/>
            </a:endParaRPr>
          </a:p>
          <a:p>
            <a:r>
              <a:rPr lang="ja-JP" altLang="en-US" sz="1600" b="1">
                <a:latin typeface="メイリオ"/>
                <a:ea typeface="メイリオ"/>
                <a:cs typeface="メイリオ"/>
              </a:rPr>
              <a:t>　</a:t>
            </a:r>
            <a:r>
              <a:rPr lang="en-US" altLang="ja-JP" sz="1600" b="1" dirty="0">
                <a:latin typeface="メイリオ"/>
                <a:ea typeface="メイリオ"/>
                <a:cs typeface="メイリオ"/>
              </a:rPr>
              <a:t>43.2</a:t>
            </a:r>
            <a:r>
              <a:rPr lang="ja-JP" altLang="en-US" sz="1600" b="1">
                <a:latin typeface="メイリオ"/>
                <a:ea typeface="メイリオ"/>
                <a:cs typeface="メイリオ"/>
              </a:rPr>
              <a:t>万</a:t>
            </a:r>
            <a:r>
              <a:rPr lang="en-US" altLang="ja-JP" sz="1600" b="1" dirty="0">
                <a:latin typeface="メイリオ"/>
                <a:ea typeface="メイリオ"/>
                <a:cs typeface="メイリオ"/>
              </a:rPr>
              <a:t>/</a:t>
            </a:r>
            <a:r>
              <a:rPr lang="ja-JP" altLang="en-US" sz="1600" b="1">
                <a:latin typeface="メイリオ"/>
                <a:ea typeface="メイリオ"/>
                <a:cs typeface="メイリオ"/>
              </a:rPr>
              <a:t>日、成果公開</a:t>
            </a:r>
            <a:r>
              <a:rPr lang="en-US" altLang="ja-JP" sz="1600" b="1" dirty="0">
                <a:latin typeface="メイリオ"/>
                <a:ea typeface="メイリオ"/>
                <a:cs typeface="メイリオ"/>
              </a:rPr>
              <a:t>21.6</a:t>
            </a:r>
            <a:r>
              <a:rPr lang="ja-JP" altLang="en-US" sz="1600" b="1">
                <a:latin typeface="メイリオ"/>
                <a:ea typeface="メイリオ"/>
                <a:cs typeface="メイリオ"/>
              </a:rPr>
              <a:t>万</a:t>
            </a:r>
            <a:r>
              <a:rPr lang="en-US" altLang="ja-JP" sz="1600" b="1" dirty="0">
                <a:latin typeface="メイリオ"/>
                <a:ea typeface="メイリオ"/>
                <a:cs typeface="メイリオ"/>
              </a:rPr>
              <a:t>/</a:t>
            </a:r>
            <a:r>
              <a:rPr lang="ja-JP" altLang="en-US" sz="1600" b="1">
                <a:latin typeface="メイリオ"/>
                <a:ea typeface="メイリオ"/>
                <a:cs typeface="メイリオ"/>
              </a:rPr>
              <a:t>日）</a:t>
            </a:r>
            <a:endParaRPr lang="en-US" altLang="ja-JP" sz="1600" b="1" dirty="0">
              <a:latin typeface="メイリオ"/>
              <a:ea typeface="メイリオ"/>
              <a:cs typeface="メイリオ"/>
            </a:endParaRPr>
          </a:p>
        </p:txBody>
      </p:sp>
    </p:spTree>
    <p:extLst>
      <p:ext uri="{BB962C8B-B14F-4D97-AF65-F5344CB8AC3E}">
        <p14:creationId xmlns:p14="http://schemas.microsoft.com/office/powerpoint/2010/main" val="2944355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dissolve">
                                      <p:cBhvr>
                                        <p:cTn id="7" dur="500"/>
                                        <p:tgtEl>
                                          <p:spTgt spid="5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5"/>
                                        </p:tgtEl>
                                        <p:attrNameLst>
                                          <p:attrName>style.visibility</p:attrName>
                                        </p:attrNameLst>
                                      </p:cBhvr>
                                      <p:to>
                                        <p:strVal val="visible"/>
                                      </p:to>
                                    </p:set>
                                    <p:animEffect transition="in" filter="dissolve">
                                      <p:cBhvr>
                                        <p:cTn id="13" dur="500"/>
                                        <p:tgtEl>
                                          <p:spTgt spid="8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4"/>
                                        </p:tgtEl>
                                        <p:attrNameLst>
                                          <p:attrName>style.visibility</p:attrName>
                                        </p:attrNameLst>
                                      </p:cBhvr>
                                      <p:to>
                                        <p:strVal val="visible"/>
                                      </p:to>
                                    </p:set>
                                    <p:animEffect transition="in" filter="dissolve">
                                      <p:cBhvr>
                                        <p:cTn id="16" dur="500"/>
                                        <p:tgtEl>
                                          <p:spTgt spid="8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animEffect transition="in" filter="dissolve">
                                      <p:cBhvr>
                                        <p:cTn id="19" dur="500"/>
                                        <p:tgtEl>
                                          <p:spTgt spid="88"/>
                                        </p:tgtEl>
                                      </p:cBhvr>
                                    </p:animEffect>
                                  </p:childTnLst>
                                </p:cTn>
                              </p:par>
                              <p:par>
                                <p:cTn id="20" presetID="9" presetClass="entr" presetSubtype="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par>
                                <p:cTn id="23" presetID="9"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dissolve">
                                      <p:cBhvr>
                                        <p:cTn id="25" dur="500"/>
                                        <p:tgtEl>
                                          <p:spTgt spid="2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dissolve">
                                      <p:cBhvr>
                                        <p:cTn id="2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84" grpId="0" animBg="1"/>
      <p:bldP spid="85" grpId="0" animBg="1"/>
      <p:bldP spid="88"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ryoEMネットワーク">
            <a:extLst>
              <a:ext uri="{FF2B5EF4-FFF2-40B4-BE49-F238E27FC236}">
                <a16:creationId xmlns:a16="http://schemas.microsoft.com/office/drawing/2014/main" id="{5F661489-1AD5-1243-9B8E-C43DA901BFAD}"/>
              </a:ext>
            </a:extLst>
          </p:cNvPr>
          <p:cNvSpPr txBox="1">
            <a:spLocks/>
          </p:cNvSpPr>
          <p:nvPr/>
        </p:nvSpPr>
        <p:spPr>
          <a:xfrm>
            <a:off x="509239" y="3728930"/>
            <a:ext cx="5396948" cy="56448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r>
              <a:rPr lang="ja-JP" altLang="en-US" sz="2400" b="1">
                <a:latin typeface="メイリオ"/>
                <a:ea typeface="メイリオ"/>
                <a:cs typeface="メイリオ"/>
              </a:rPr>
              <a:t>困っていること</a:t>
            </a:r>
            <a:endParaRPr lang="en-US" altLang="ja-JP" sz="2400" b="1" dirty="0">
              <a:latin typeface="メイリオ"/>
              <a:ea typeface="メイリオ"/>
              <a:cs typeface="メイリオ"/>
            </a:endParaRPr>
          </a:p>
        </p:txBody>
      </p:sp>
      <p:sp>
        <p:nvSpPr>
          <p:cNvPr id="19" name="コンテンツ プレースホルダー 2">
            <a:extLst>
              <a:ext uri="{FF2B5EF4-FFF2-40B4-BE49-F238E27FC236}">
                <a16:creationId xmlns:a16="http://schemas.microsoft.com/office/drawing/2014/main" id="{DB5FB2CC-F7AB-D1A6-D75C-180C370D4C1F}"/>
              </a:ext>
            </a:extLst>
          </p:cNvPr>
          <p:cNvSpPr>
            <a:spLocks noGrp="1"/>
          </p:cNvSpPr>
          <p:nvPr>
            <p:ph idx="4294967295"/>
          </p:nvPr>
        </p:nvSpPr>
        <p:spPr>
          <a:xfrm>
            <a:off x="509239" y="4230808"/>
            <a:ext cx="8130353" cy="2465985"/>
          </a:xfrm>
        </p:spPr>
        <p:txBody>
          <a:bodyPr>
            <a:noAutofit/>
          </a:bodyPr>
          <a:lstStyle/>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高分解能解析に適したサンプルを得るのが難しい。</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ユーザートレーニング、サポータートレーニング。</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en-US" altLang="ja-JP" sz="2000" dirty="0">
                <a:latin typeface="Meiryo" panose="020B0604030504040204" pitchFamily="34" charset="-128"/>
                <a:ea typeface="Meiryo" panose="020B0604030504040204" pitchFamily="34" charset="-128"/>
              </a:rPr>
              <a:t>BINDS</a:t>
            </a:r>
            <a:r>
              <a:rPr lang="ja-JP" altLang="en-US" sz="2000">
                <a:latin typeface="Meiryo" panose="020B0604030504040204" pitchFamily="34" charset="-128"/>
                <a:ea typeface="Meiryo" panose="020B0604030504040204" pitchFamily="34" charset="-128"/>
              </a:rPr>
              <a:t>終了後の装置の維持。</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データの管理。</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装置マニュアルの作成</a:t>
            </a:r>
            <a:endParaRPr lang="en-US" altLang="ja-JP" sz="2000" dirty="0">
              <a:latin typeface="Meiryo" panose="020B0604030504040204" pitchFamily="34" charset="-128"/>
              <a:ea typeface="Meiryo" panose="020B0604030504040204" pitchFamily="34" charset="-128"/>
            </a:endParaRPr>
          </a:p>
        </p:txBody>
      </p:sp>
      <p:sp>
        <p:nvSpPr>
          <p:cNvPr id="4" name="CryoEMネットワーク">
            <a:extLst>
              <a:ext uri="{FF2B5EF4-FFF2-40B4-BE49-F238E27FC236}">
                <a16:creationId xmlns:a16="http://schemas.microsoft.com/office/drawing/2014/main" id="{02CAE654-FF14-8E8D-CB62-B98B593CD9C1}"/>
              </a:ext>
            </a:extLst>
          </p:cNvPr>
          <p:cNvSpPr txBox="1">
            <a:spLocks/>
          </p:cNvSpPr>
          <p:nvPr/>
        </p:nvSpPr>
        <p:spPr>
          <a:xfrm>
            <a:off x="509239" y="953965"/>
            <a:ext cx="5396948" cy="5764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r>
              <a:rPr lang="ja-JP" altLang="en-US" sz="2400" b="1">
                <a:latin typeface="メイリオ"/>
                <a:ea typeface="メイリオ"/>
                <a:cs typeface="メイリオ"/>
              </a:rPr>
              <a:t>得意なこと・苦手なこと</a:t>
            </a:r>
            <a:endParaRPr lang="en-US" altLang="ja-JP" sz="2400" b="1" dirty="0">
              <a:latin typeface="メイリオ"/>
              <a:ea typeface="メイリオ"/>
              <a:cs typeface="メイリオ"/>
            </a:endParaRPr>
          </a:p>
        </p:txBody>
      </p:sp>
      <p:sp>
        <p:nvSpPr>
          <p:cNvPr id="5" name="コンテンツ プレースホルダー 2">
            <a:extLst>
              <a:ext uri="{FF2B5EF4-FFF2-40B4-BE49-F238E27FC236}">
                <a16:creationId xmlns:a16="http://schemas.microsoft.com/office/drawing/2014/main" id="{BF64AE32-F15A-EBDE-A8B1-CEFFFC63B925}"/>
              </a:ext>
            </a:extLst>
          </p:cNvPr>
          <p:cNvSpPr txBox="1">
            <a:spLocks/>
          </p:cNvSpPr>
          <p:nvPr/>
        </p:nvSpPr>
        <p:spPr>
          <a:xfrm>
            <a:off x="509239" y="1484315"/>
            <a:ext cx="9193026" cy="19611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indent="-342900">
              <a:buFont typeface="+mj-lt"/>
              <a:buAutoNum type="arabicPeriod"/>
            </a:pPr>
            <a:r>
              <a:rPr lang="ja-JP" altLang="en-US" sz="2000">
                <a:latin typeface="Meiryo" panose="020B0604030504040204" pitchFamily="34" charset="-128"/>
                <a:ea typeface="Meiryo" panose="020B0604030504040204" pitchFamily="34" charset="-128"/>
              </a:rPr>
              <a:t>得意なこと：</a:t>
            </a:r>
            <a:br>
              <a:rPr lang="en-US" altLang="ja-JP" sz="2000" dirty="0">
                <a:latin typeface="Meiryo" panose="020B0604030504040204" pitchFamily="34" charset="-128"/>
                <a:ea typeface="Meiryo" panose="020B0604030504040204" pitchFamily="34" charset="-128"/>
              </a:rPr>
            </a:br>
            <a:r>
              <a:rPr lang="ja-JP" altLang="en-US" sz="2000">
                <a:latin typeface="Meiryo" panose="020B0604030504040204" pitchFamily="34" charset="-128"/>
                <a:ea typeface="Meiryo" panose="020B0604030504040204" pitchFamily="34" charset="-128"/>
              </a:rPr>
              <a:t>単粒子解析、</a:t>
            </a:r>
            <a:r>
              <a:rPr lang="en-US" altLang="ja-JP" sz="2000" dirty="0">
                <a:latin typeface="Meiryo" panose="020B0604030504040204" pitchFamily="34" charset="-128"/>
                <a:ea typeface="Meiryo" panose="020B0604030504040204" pitchFamily="34" charset="-128"/>
              </a:rPr>
              <a:t>TEM</a:t>
            </a:r>
            <a:r>
              <a:rPr lang="ja-JP" altLang="en-US" sz="2000">
                <a:latin typeface="Meiryo" panose="020B0604030504040204" pitchFamily="34" charset="-128"/>
                <a:ea typeface="Meiryo" panose="020B0604030504040204" pitchFamily="34" charset="-128"/>
              </a:rPr>
              <a:t>＆</a:t>
            </a:r>
            <a:r>
              <a:rPr lang="en-US" altLang="ja-JP" sz="2000" dirty="0">
                <a:latin typeface="Meiryo" panose="020B0604030504040204" pitchFamily="34" charset="-128"/>
                <a:ea typeface="Meiryo" panose="020B0604030504040204" pitchFamily="34" charset="-128"/>
              </a:rPr>
              <a:t>STEM</a:t>
            </a:r>
            <a:r>
              <a:rPr lang="ja-JP" altLang="en-US" sz="2000">
                <a:latin typeface="Meiryo" panose="020B0604030504040204" pitchFamily="34" charset="-128"/>
                <a:ea typeface="Meiryo" panose="020B0604030504040204" pitchFamily="34" charset="-128"/>
              </a:rPr>
              <a:t>トモグラフィー、</a:t>
            </a:r>
            <a:r>
              <a:rPr lang="en-US" altLang="ja-JP" sz="2000" dirty="0" err="1">
                <a:latin typeface="Meiryo" panose="020B0604030504040204" pitchFamily="34" charset="-128"/>
                <a:ea typeface="Meiryo" panose="020B0604030504040204" pitchFamily="34" charset="-128"/>
              </a:rPr>
              <a:t>MicroED</a:t>
            </a:r>
            <a:r>
              <a:rPr lang="ja-JP" altLang="en-US" sz="2000">
                <a:latin typeface="Meiryo" panose="020B0604030504040204" pitchFamily="34" charset="-128"/>
                <a:ea typeface="Meiryo" panose="020B0604030504040204" pitchFamily="34" charset="-128"/>
              </a:rPr>
              <a:t>、位相差観察、ゼロロスイメージング、ネガティブ染色、超薄切片観察、凍結試料の作製、</a:t>
            </a:r>
            <a:r>
              <a:rPr lang="en-US" altLang="ja-JP" sz="2000" dirty="0">
                <a:latin typeface="Meiryo" panose="020B0604030504040204" pitchFamily="34" charset="-128"/>
                <a:ea typeface="Meiryo" panose="020B0604030504040204" pitchFamily="34" charset="-128"/>
              </a:rPr>
              <a:t>In situ</a:t>
            </a:r>
            <a:r>
              <a:rPr lang="ja-JP" altLang="en-US" sz="2000">
                <a:latin typeface="Meiryo" panose="020B0604030504040204" pitchFamily="34" charset="-128"/>
                <a:ea typeface="Meiryo" panose="020B0604030504040204" pitchFamily="34" charset="-128"/>
              </a:rPr>
              <a:t>トモグラフィー、</a:t>
            </a:r>
            <a:r>
              <a:rPr lang="en-US" altLang="ja-JP" sz="2000" dirty="0">
                <a:latin typeface="Meiryo" panose="020B0604030504040204" pitchFamily="34" charset="-128"/>
                <a:ea typeface="Meiryo" panose="020B0604030504040204" pitchFamily="34" charset="-128"/>
              </a:rPr>
              <a:t>Auto Slice &amp; View</a:t>
            </a:r>
            <a:r>
              <a:rPr lang="ja-JP" altLang="en-US" sz="2000">
                <a:latin typeface="Meiryo" panose="020B0604030504040204" pitchFamily="34" charset="-128"/>
                <a:ea typeface="Meiryo" panose="020B0604030504040204" pitchFamily="34" charset="-128"/>
              </a:rPr>
              <a:t>、光顕電顕相関観察（</a:t>
            </a:r>
            <a:r>
              <a:rPr lang="en-US" altLang="ja-JP" sz="2000" dirty="0">
                <a:latin typeface="Meiryo" panose="020B0604030504040204" pitchFamily="34" charset="-128"/>
                <a:ea typeface="Meiryo" panose="020B0604030504040204" pitchFamily="34" charset="-128"/>
              </a:rPr>
              <a:t>CLEM</a:t>
            </a:r>
            <a:r>
              <a:rPr lang="ja-JP" altLang="en-US" sz="2000">
                <a:latin typeface="Meiryo" panose="020B0604030504040204" pitchFamily="34" charset="-128"/>
                <a:ea typeface="Meiryo" panose="020B0604030504040204" pitchFamily="34" charset="-128"/>
              </a:rPr>
              <a:t>）、</a:t>
            </a:r>
            <a:r>
              <a:rPr lang="en-US" altLang="ja-JP" sz="2000" dirty="0">
                <a:latin typeface="Meiryo" panose="020B0604030504040204" pitchFamily="34" charset="-128"/>
                <a:ea typeface="Meiryo" panose="020B0604030504040204" pitchFamily="34" charset="-128"/>
              </a:rPr>
              <a:t>BLS2</a:t>
            </a:r>
            <a:r>
              <a:rPr lang="ja-JP" altLang="en-US" sz="2000">
                <a:latin typeface="Meiryo" panose="020B0604030504040204" pitchFamily="34" charset="-128"/>
                <a:ea typeface="Meiryo" panose="020B0604030504040204" pitchFamily="34" charset="-128"/>
              </a:rPr>
              <a:t>までの試料観察可、</a:t>
            </a:r>
            <a:r>
              <a:rPr lang="en-US" altLang="ja-JP" sz="2000" dirty="0">
                <a:latin typeface="Meiryo" panose="020B0604030504040204" pitchFamily="34" charset="-128"/>
                <a:ea typeface="Meiryo" panose="020B0604030504040204" pitchFamily="34" charset="-128"/>
              </a:rPr>
              <a:t>120kV,200kV,300kV</a:t>
            </a:r>
            <a:r>
              <a:rPr lang="ja-JP" altLang="en-US" sz="2000">
                <a:latin typeface="Meiryo" panose="020B0604030504040204" pitchFamily="34" charset="-128"/>
                <a:ea typeface="Meiryo" panose="020B0604030504040204" pitchFamily="34" charset="-128"/>
              </a:rPr>
              <a:t>の</a:t>
            </a:r>
            <a:r>
              <a:rPr lang="en-US" altLang="ja-JP" sz="2000" dirty="0">
                <a:latin typeface="Meiryo" panose="020B0604030504040204" pitchFamily="34" charset="-128"/>
                <a:ea typeface="Meiryo" panose="020B0604030504040204" pitchFamily="34" charset="-128"/>
              </a:rPr>
              <a:t>TEM</a:t>
            </a:r>
            <a:r>
              <a:rPr lang="ja-JP" altLang="en-US" sz="2000">
                <a:latin typeface="Meiryo" panose="020B0604030504040204" pitchFamily="34" charset="-128"/>
                <a:ea typeface="Meiryo" panose="020B0604030504040204" pitchFamily="34" charset="-128"/>
              </a:rPr>
              <a:t>を用意。</a:t>
            </a:r>
            <a:endParaRPr lang="en-US" altLang="ja-JP" sz="2000" dirty="0">
              <a:latin typeface="Meiryo" panose="020B0604030504040204" pitchFamily="34" charset="-128"/>
              <a:ea typeface="Meiryo" panose="020B0604030504040204" pitchFamily="34" charset="-128"/>
            </a:endParaRPr>
          </a:p>
          <a:p>
            <a:pPr marL="342900" indent="-342900">
              <a:buFont typeface="+mj-lt"/>
              <a:buAutoNum type="arabicPeriod"/>
            </a:pPr>
            <a:r>
              <a:rPr lang="ja-JP" altLang="en-US" sz="2000">
                <a:latin typeface="Meiryo" panose="020B0604030504040204" pitchFamily="34" charset="-128"/>
                <a:ea typeface="Meiryo" panose="020B0604030504040204" pitchFamily="34" charset="-128"/>
              </a:rPr>
              <a:t>苦手なこと：</a:t>
            </a:r>
            <a:br>
              <a:rPr lang="en-US" altLang="ja-JP" sz="2000" dirty="0">
                <a:latin typeface="Meiryo" panose="020B0604030504040204" pitchFamily="34" charset="-128"/>
                <a:ea typeface="Meiryo" panose="020B0604030504040204" pitchFamily="34" charset="-128"/>
              </a:rPr>
            </a:br>
            <a:r>
              <a:rPr lang="en-US" altLang="ja-JP" sz="2000" dirty="0" err="1">
                <a:latin typeface="Meiryo" panose="020B0604030504040204" pitchFamily="34" charset="-128"/>
                <a:ea typeface="Meiryo" panose="020B0604030504040204" pitchFamily="34" charset="-128"/>
              </a:rPr>
              <a:t>Vitrojet</a:t>
            </a:r>
            <a:r>
              <a:rPr lang="ja-JP" altLang="en-US" sz="2000">
                <a:latin typeface="Meiryo" panose="020B0604030504040204" pitchFamily="34" charset="-128"/>
                <a:ea typeface="Meiryo" panose="020B0604030504040204" pitchFamily="34" charset="-128"/>
              </a:rPr>
              <a:t>や</a:t>
            </a:r>
            <a:r>
              <a:rPr lang="en-US" altLang="ja-JP" sz="2000" dirty="0" err="1">
                <a:latin typeface="Meiryo" panose="020B0604030504040204" pitchFamily="34" charset="-128"/>
                <a:ea typeface="Meiryo" panose="020B0604030504040204" pitchFamily="34" charset="-128"/>
              </a:rPr>
              <a:t>Cameleon</a:t>
            </a:r>
            <a:r>
              <a:rPr lang="ja-JP" altLang="en-US" sz="2000">
                <a:latin typeface="Meiryo" panose="020B0604030504040204" pitchFamily="34" charset="-128"/>
                <a:ea typeface="Meiryo" panose="020B0604030504040204" pitchFamily="34" charset="-128"/>
              </a:rPr>
              <a:t>はない。</a:t>
            </a:r>
            <a:r>
              <a:rPr lang="en-US" altLang="ja-JP" sz="2000" dirty="0">
                <a:latin typeface="Meiryo" panose="020B0604030504040204" pitchFamily="34" charset="-128"/>
                <a:ea typeface="Meiryo" panose="020B0604030504040204" pitchFamily="34" charset="-128"/>
              </a:rPr>
              <a:t>K3</a:t>
            </a:r>
            <a:r>
              <a:rPr lang="ja-JP" altLang="en-US" sz="2000">
                <a:latin typeface="Meiryo" panose="020B0604030504040204" pitchFamily="34" charset="-128"/>
                <a:ea typeface="Meiryo" panose="020B0604030504040204" pitchFamily="34" charset="-128"/>
              </a:rPr>
              <a:t>はない。</a:t>
            </a:r>
            <a:r>
              <a:rPr lang="en-US" altLang="ja-JP" sz="2000" dirty="0">
                <a:latin typeface="Meiryo" panose="020B0604030504040204" pitchFamily="34" charset="-128"/>
                <a:ea typeface="Meiryo" panose="020B0604030504040204" pitchFamily="34" charset="-128"/>
              </a:rPr>
              <a:t>Talos </a:t>
            </a:r>
            <a:r>
              <a:rPr lang="en-US" altLang="ja-JP" sz="2000" dirty="0" err="1">
                <a:latin typeface="Meiryo" panose="020B0604030504040204" pitchFamily="34" charset="-128"/>
                <a:ea typeface="Meiryo" panose="020B0604030504040204" pitchFamily="34" charset="-128"/>
              </a:rPr>
              <a:t>Archita</a:t>
            </a:r>
            <a:r>
              <a:rPr lang="ja-JP" altLang="en-US" sz="2000">
                <a:latin typeface="Meiryo" panose="020B0604030504040204" pitchFamily="34" charset="-128"/>
                <a:ea typeface="Meiryo" panose="020B0604030504040204" pitchFamily="34" charset="-128"/>
              </a:rPr>
              <a:t>はない。</a:t>
            </a:r>
            <a:endParaRPr lang="en-US" altLang="ja-JP" sz="2000" dirty="0">
              <a:latin typeface="Meiryo" panose="020B0604030504040204" pitchFamily="34" charset="-128"/>
              <a:ea typeface="Meiryo" panose="020B0604030504040204" pitchFamily="34" charset="-128"/>
            </a:endParaRPr>
          </a:p>
        </p:txBody>
      </p:sp>
      <p:sp>
        <p:nvSpPr>
          <p:cNvPr id="6" name="CryoEMネットワーク">
            <a:extLst>
              <a:ext uri="{FF2B5EF4-FFF2-40B4-BE49-F238E27FC236}">
                <a16:creationId xmlns:a16="http://schemas.microsoft.com/office/drawing/2014/main" id="{12646E51-9D37-675E-F795-A2BC1886D9DB}"/>
              </a:ext>
            </a:extLst>
          </p:cNvPr>
          <p:cNvSpPr txBox="1">
            <a:spLocks/>
          </p:cNvSpPr>
          <p:nvPr/>
        </p:nvSpPr>
        <p:spPr>
          <a:xfrm>
            <a:off x="0" y="161206"/>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施設の特徴</a:t>
            </a:r>
            <a:r>
              <a:rPr lang="en-US" altLang="ja-JP" sz="4000" b="1" dirty="0">
                <a:latin typeface="メイリオ"/>
                <a:ea typeface="メイリオ"/>
                <a:cs typeface="メイリオ"/>
              </a:rPr>
              <a:t>【</a:t>
            </a:r>
            <a:r>
              <a:rPr lang="ja-JP" altLang="en-US" sz="4000" b="1">
                <a:latin typeface="メイリオ"/>
                <a:ea typeface="メイリオ"/>
                <a:cs typeface="メイリオ"/>
              </a:rPr>
              <a:t>自然科学研究機構</a:t>
            </a:r>
            <a:r>
              <a:rPr lang="en-US" altLang="ja-JP" sz="4000" b="1" dirty="0">
                <a:latin typeface="メイリオ"/>
                <a:ea typeface="メイリオ"/>
                <a:cs typeface="メイリオ"/>
              </a:rPr>
              <a:t>】</a:t>
            </a:r>
          </a:p>
        </p:txBody>
      </p:sp>
    </p:spTree>
    <p:extLst>
      <p:ext uri="{BB962C8B-B14F-4D97-AF65-F5344CB8AC3E}">
        <p14:creationId xmlns:p14="http://schemas.microsoft.com/office/powerpoint/2010/main" val="340974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ryoEMネットワーク">
            <a:extLst>
              <a:ext uri="{FF2B5EF4-FFF2-40B4-BE49-F238E27FC236}">
                <a16:creationId xmlns:a16="http://schemas.microsoft.com/office/drawing/2014/main" id="{5F661489-1AD5-1243-9B8E-C43DA901BFAD}"/>
              </a:ext>
            </a:extLst>
          </p:cNvPr>
          <p:cNvSpPr txBox="1">
            <a:spLocks/>
          </p:cNvSpPr>
          <p:nvPr/>
        </p:nvSpPr>
        <p:spPr>
          <a:xfrm>
            <a:off x="0" y="144963"/>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支援効率化の工夫</a:t>
            </a:r>
            <a:r>
              <a:rPr lang="en-US" altLang="ja-JP" sz="4000" b="1" dirty="0">
                <a:latin typeface="メイリオ"/>
                <a:ea typeface="メイリオ"/>
                <a:cs typeface="メイリオ"/>
              </a:rPr>
              <a:t>【</a:t>
            </a:r>
            <a:r>
              <a:rPr lang="ja-JP" altLang="en-US" sz="4000" b="1">
                <a:latin typeface="メイリオ"/>
                <a:ea typeface="メイリオ"/>
                <a:cs typeface="メイリオ"/>
              </a:rPr>
              <a:t>自然科学研究機構</a:t>
            </a:r>
            <a:r>
              <a:rPr lang="en-US" altLang="ja-JP" sz="4000" b="1" dirty="0">
                <a:latin typeface="メイリオ"/>
                <a:ea typeface="メイリオ"/>
                <a:cs typeface="メイリオ"/>
              </a:rPr>
              <a:t>】</a:t>
            </a:r>
          </a:p>
        </p:txBody>
      </p:sp>
      <p:sp>
        <p:nvSpPr>
          <p:cNvPr id="3" name="コンテンツ プレースホルダー 2">
            <a:extLst>
              <a:ext uri="{FF2B5EF4-FFF2-40B4-BE49-F238E27FC236}">
                <a16:creationId xmlns:a16="http://schemas.microsoft.com/office/drawing/2014/main" id="{82916DD2-6F1C-C985-7EE0-F0AE35047B47}"/>
              </a:ext>
            </a:extLst>
          </p:cNvPr>
          <p:cNvSpPr txBox="1">
            <a:spLocks/>
          </p:cNvSpPr>
          <p:nvPr/>
        </p:nvSpPr>
        <p:spPr>
          <a:xfrm>
            <a:off x="974036" y="1270535"/>
            <a:ext cx="8006335" cy="51162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マシンタイムの予定はウエブカレンダー上で公開する予定</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凍結グリッドの作製とデータ収集は別に行う。</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en-US" altLang="ja-JP" sz="2000" dirty="0">
                <a:latin typeface="Meiryo" panose="020B0604030504040204" pitchFamily="34" charset="-128"/>
                <a:ea typeface="Meiryo" panose="020B0604030504040204" pitchFamily="34" charset="-128"/>
              </a:rPr>
              <a:t>Cryo-SPARC Live</a:t>
            </a:r>
            <a:r>
              <a:rPr lang="ja-JP" altLang="en-US" sz="2000">
                <a:latin typeface="Meiryo" panose="020B0604030504040204" pitchFamily="34" charset="-128"/>
                <a:ea typeface="Meiryo" panose="020B0604030504040204" pitchFamily="34" charset="-128"/>
              </a:rPr>
              <a:t>を活用してリアルタイムでデータ収集の状態をモニターする。</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グリッドの凍結条件はすべて記録して、新規のサンプルに応用する。</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手順をマニュアル化することで、可能な限り、</a:t>
            </a:r>
            <a:r>
              <a:rPr lang="ja-JP" altLang="en-US" sz="2000" b="1">
                <a:latin typeface="Meiryo" panose="020B0604030504040204" pitchFamily="34" charset="-128"/>
                <a:ea typeface="Meiryo" panose="020B0604030504040204" pitchFamily="34" charset="-128"/>
              </a:rPr>
              <a:t>「誰がやっても同じ操作・同じクオリティー」</a:t>
            </a:r>
            <a:r>
              <a:rPr lang="ja-JP" altLang="en-US" sz="2000">
                <a:latin typeface="Meiryo" panose="020B0604030504040204" pitchFamily="34" charset="-128"/>
                <a:ea typeface="Meiryo" panose="020B0604030504040204" pitchFamily="34" charset="-128"/>
              </a:rPr>
              <a:t>であるようにする。</a:t>
            </a:r>
            <a:endParaRPr lang="en-US" altLang="ja-JP" sz="20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2000">
                <a:latin typeface="Meiryo" panose="020B0604030504040204" pitchFamily="34" charset="-128"/>
                <a:ea typeface="Meiryo" panose="020B0604030504040204" pitchFamily="34" charset="-128"/>
              </a:rPr>
              <a:t>課題を引き受ける前に綿密な打ち合わせをウエブミーティングにより行う。</a:t>
            </a:r>
            <a:endParaRPr lang="en-US" altLang="ja-JP" sz="20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781334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6971</TotalTime>
  <Words>708</Words>
  <Application>Microsoft Macintosh PowerPoint</Application>
  <PresentationFormat>A4 210 x 297 mm</PresentationFormat>
  <Paragraphs>166</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KM</cp:lastModifiedBy>
  <cp:revision>1983</cp:revision>
  <cp:lastPrinted>2021-12-09T22:41:43Z</cp:lastPrinted>
  <dcterms:created xsi:type="dcterms:W3CDTF">2019-07-03T23:41:27Z</dcterms:created>
  <dcterms:modified xsi:type="dcterms:W3CDTF">2022-11-17T03:22:21Z</dcterms:modified>
</cp:coreProperties>
</file>