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handoutMasterIdLst>
    <p:handoutMasterId r:id="rId7"/>
  </p:handoutMasterIdLst>
  <p:sldIdLst>
    <p:sldId id="1961" r:id="rId2"/>
    <p:sldId id="1962" r:id="rId3"/>
    <p:sldId id="1965" r:id="rId4"/>
    <p:sldId id="1963"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田 俊哉" initials="千田" lastIdx="8" clrIdx="0"/>
  <p:cmAuthor id="2" name="Microsoft Office User" initials="MOU"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A161"/>
    <a:srgbClr val="FAB7F9"/>
    <a:srgbClr val="0432FF"/>
    <a:srgbClr val="FF8AD8"/>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27"/>
    <p:restoredTop sz="95970" autoAdjust="0"/>
  </p:normalViewPr>
  <p:slideViewPr>
    <p:cSldViewPr snapToGrid="0" snapToObjects="1">
      <p:cViewPr>
        <p:scale>
          <a:sx n="112" d="100"/>
          <a:sy n="112" d="100"/>
        </p:scale>
        <p:origin x="896" y="352"/>
      </p:cViewPr>
      <p:guideLst>
        <p:guide orient="horz" pos="2160"/>
        <p:guide pos="3120"/>
      </p:guideLst>
    </p:cSldViewPr>
  </p:slideViewPr>
  <p:notesTextViewPr>
    <p:cViewPr>
      <p:scale>
        <a:sx n="1" d="1"/>
        <a:sy n="1" d="1"/>
      </p:scale>
      <p:origin x="0" y="0"/>
    </p:cViewPr>
  </p:notesTextViewPr>
  <p:sorterViewPr>
    <p:cViewPr>
      <p:scale>
        <a:sx n="187" d="100"/>
        <a:sy n="187"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91697-CC08-4943-A9E0-D41C9940F4C4}" type="datetimeFigureOut">
              <a:rPr kumimoji="1" lang="ja-JP" altLang="en-US" smtClean="0"/>
              <a:t>2022/11/17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0D62A-1A8D-B049-A260-570FE210B5E6}" type="slidenum">
              <a:rPr kumimoji="1" lang="ja-JP" altLang="en-US" smtClean="0"/>
              <a:t>‹#›</a:t>
            </a:fld>
            <a:endParaRPr kumimoji="1" lang="ja-JP" altLang="en-US"/>
          </a:p>
        </p:txBody>
      </p:sp>
    </p:spTree>
    <p:extLst>
      <p:ext uri="{BB962C8B-B14F-4D97-AF65-F5344CB8AC3E}">
        <p14:creationId xmlns:p14="http://schemas.microsoft.com/office/powerpoint/2010/main" val="54925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1A341F-4DAB-1549-A4A7-3DDFD365D7F1}" type="datetimeFigureOut">
              <a:rPr kumimoji="1" lang="ja-JP" altLang="en-US" smtClean="0"/>
              <a:t>2022/11/17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0BF99-A7EB-BB4C-9285-A1AFB975BEF5}" type="slidenum">
              <a:rPr kumimoji="1" lang="ja-JP" altLang="en-US" smtClean="0"/>
              <a:t>‹#›</a:t>
            </a:fld>
            <a:endParaRPr kumimoji="1" lang="ja-JP" altLang="en-US"/>
          </a:p>
        </p:txBody>
      </p:sp>
    </p:spTree>
    <p:extLst>
      <p:ext uri="{BB962C8B-B14F-4D97-AF65-F5344CB8AC3E}">
        <p14:creationId xmlns:p14="http://schemas.microsoft.com/office/powerpoint/2010/main" val="5921047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1</a:t>
            </a:fld>
            <a:endParaRPr kumimoji="1" lang="ja-JP" altLang="en-US"/>
          </a:p>
        </p:txBody>
      </p:sp>
    </p:spTree>
    <p:extLst>
      <p:ext uri="{BB962C8B-B14F-4D97-AF65-F5344CB8AC3E}">
        <p14:creationId xmlns:p14="http://schemas.microsoft.com/office/powerpoint/2010/main" val="232442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2</a:t>
            </a:fld>
            <a:endParaRPr kumimoji="1" lang="ja-JP" altLang="en-US"/>
          </a:p>
        </p:txBody>
      </p:sp>
    </p:spTree>
    <p:extLst>
      <p:ext uri="{BB962C8B-B14F-4D97-AF65-F5344CB8AC3E}">
        <p14:creationId xmlns:p14="http://schemas.microsoft.com/office/powerpoint/2010/main" val="351863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3</a:t>
            </a:fld>
            <a:endParaRPr kumimoji="1" lang="ja-JP" altLang="en-US"/>
          </a:p>
        </p:txBody>
      </p:sp>
    </p:spTree>
    <p:extLst>
      <p:ext uri="{BB962C8B-B14F-4D97-AF65-F5344CB8AC3E}">
        <p14:creationId xmlns:p14="http://schemas.microsoft.com/office/powerpoint/2010/main" val="422999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4</a:t>
            </a:fld>
            <a:endParaRPr kumimoji="1" lang="ja-JP" altLang="en-US"/>
          </a:p>
        </p:txBody>
      </p:sp>
    </p:spTree>
    <p:extLst>
      <p:ext uri="{BB962C8B-B14F-4D97-AF65-F5344CB8AC3E}">
        <p14:creationId xmlns:p14="http://schemas.microsoft.com/office/powerpoint/2010/main" val="280487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A549CB-517C-364B-93E1-427A10355D1C}"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327051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F91170-B0E8-094A-BC2E-0DC53BD46672}"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32101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1625F2-A8AD-C44D-AABB-5CCF2B4C572B}"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75726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7417D5-A4D2-8946-A6C2-089648241248}"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9016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AAE26E-6EAB-6849-9BFE-468F9A4B987C}"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18783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55909A7-0D08-B643-9AE9-2F878DA4FDDB}"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47598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2CFC8A-1021-FE4C-9DBB-3FE5DAA8E279}" type="datetime1">
              <a:rPr kumimoji="1" lang="ja-JP" altLang="en-US" smtClean="0"/>
              <a:t>2022/11/17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00706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952A23-B12B-4440-8647-0DF3EC03C4C4}" type="datetime1">
              <a:rPr kumimoji="1" lang="ja-JP" altLang="en-US" smtClean="0"/>
              <a:t>2022/11/17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76120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AE4C6-BB24-D147-A2E6-DD7672D5AA21}" type="datetime1">
              <a:rPr kumimoji="1" lang="ja-JP" altLang="en-US" smtClean="0"/>
              <a:t>2022/11/17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79876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9CBBC-826D-F74A-A0E7-250A27CC5F30}"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00809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4AC3C4-071A-4244-A576-810925AB870D}"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0894465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10CF0-FDC6-0E42-9196-B014F56B663B}" type="datetime1">
              <a:rPr kumimoji="1" lang="ja-JP" altLang="en-US" smtClean="0"/>
              <a:t>2022/11/17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3612070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ryoEMネットワーク">
            <a:extLst>
              <a:ext uri="{FF2B5EF4-FFF2-40B4-BE49-F238E27FC236}">
                <a16:creationId xmlns:a16="http://schemas.microsoft.com/office/drawing/2014/main" xmlns="" id="{6303FC19-C7E9-F042-82B9-C657BABBDB38}"/>
              </a:ext>
            </a:extLst>
          </p:cNvPr>
          <p:cNvSpPr txBox="1">
            <a:spLocks/>
          </p:cNvSpPr>
          <p:nvPr/>
        </p:nvSpPr>
        <p:spPr>
          <a:xfrm>
            <a:off x="1" y="0"/>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dirty="0">
                <a:latin typeface="メイリオ"/>
                <a:ea typeface="メイリオ"/>
                <a:cs typeface="メイリオ"/>
              </a:rPr>
              <a:t>施設紹介</a:t>
            </a:r>
            <a:r>
              <a:rPr lang="en-US" altLang="ja-JP" sz="4000" b="1" dirty="0" smtClean="0">
                <a:latin typeface="メイリオ"/>
                <a:ea typeface="メイリオ"/>
                <a:cs typeface="メイリオ"/>
              </a:rPr>
              <a:t>【</a:t>
            </a:r>
            <a:r>
              <a:rPr lang="ja-JP" altLang="en-US" sz="2400" b="1" dirty="0">
                <a:latin typeface="メイリオ"/>
                <a:ea typeface="メイリオ"/>
                <a:cs typeface="メイリオ"/>
              </a:rPr>
              <a:t>九州</a:t>
            </a:r>
            <a:r>
              <a:rPr lang="ja-JP" altLang="en-US" sz="2400" b="1" dirty="0" smtClean="0">
                <a:latin typeface="メイリオ"/>
                <a:ea typeface="メイリオ"/>
                <a:cs typeface="メイリオ"/>
              </a:rPr>
              <a:t>大学グリーンファルマ</a:t>
            </a:r>
            <a:r>
              <a:rPr lang="ja-JP" altLang="en-US" sz="2400" b="1" dirty="0">
                <a:latin typeface="メイリオ"/>
                <a:ea typeface="メイリオ"/>
                <a:cs typeface="メイリオ"/>
              </a:rPr>
              <a:t>構造解析センター</a:t>
            </a:r>
            <a:r>
              <a:rPr lang="en-US" altLang="ja-JP" sz="4000" b="1" dirty="0" smtClean="0">
                <a:latin typeface="メイリオ"/>
                <a:ea typeface="メイリオ"/>
                <a:cs typeface="メイリオ"/>
              </a:rPr>
              <a:t>】</a:t>
            </a:r>
            <a:endParaRPr lang="en-US" altLang="ja-JP" sz="4000" b="1" dirty="0">
              <a:latin typeface="メイリオ"/>
              <a:ea typeface="メイリオ"/>
              <a:cs typeface="メイリオ"/>
            </a:endParaRPr>
          </a:p>
        </p:txBody>
      </p:sp>
      <p:sp>
        <p:nvSpPr>
          <p:cNvPr id="54" name="角丸四角形 53"/>
          <p:cNvSpPr/>
          <p:nvPr/>
        </p:nvSpPr>
        <p:spPr>
          <a:xfrm>
            <a:off x="6500998" y="951071"/>
            <a:ext cx="2952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431734" y="3719833"/>
            <a:ext cx="9000000" cy="3063739"/>
          </a:xfrm>
          <a:prstGeom prst="roundRect">
            <a:avLst>
              <a:gd name="adj" fmla="val 8284"/>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452998" y="946744"/>
            <a:ext cx="2952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7076998" y="744016"/>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人員体制</a:t>
            </a:r>
            <a:endParaRPr lang="ja-JP" altLang="en-US" sz="2200" b="1" dirty="0">
              <a:latin typeface="メイリオ"/>
              <a:ea typeface="メイリオ"/>
              <a:cs typeface="メイリオ"/>
            </a:endParaRPr>
          </a:p>
        </p:txBody>
      </p:sp>
      <p:sp>
        <p:nvSpPr>
          <p:cNvPr id="84" name="角丸四角形 83"/>
          <p:cNvSpPr/>
          <p:nvPr/>
        </p:nvSpPr>
        <p:spPr>
          <a:xfrm>
            <a:off x="3476998" y="951071"/>
            <a:ext cx="2952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4031734" y="3528916"/>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装置</a:t>
            </a:r>
            <a:endParaRPr lang="ja-JP" altLang="en-US" sz="2200" b="1" dirty="0">
              <a:latin typeface="メイリオ"/>
              <a:ea typeface="メイリオ"/>
              <a:cs typeface="メイリオ"/>
            </a:endParaRPr>
          </a:p>
        </p:txBody>
      </p:sp>
      <p:sp>
        <p:nvSpPr>
          <p:cNvPr id="87" name="正方形/長方形 86"/>
          <p:cNvSpPr/>
          <p:nvPr/>
        </p:nvSpPr>
        <p:spPr>
          <a:xfrm>
            <a:off x="4052998" y="744016"/>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ミッション</a:t>
            </a:r>
            <a:endParaRPr lang="ja-JP" altLang="en-US" sz="2200" b="1" dirty="0">
              <a:latin typeface="メイリオ"/>
              <a:ea typeface="メイリオ"/>
              <a:cs typeface="メイリオ"/>
            </a:endParaRPr>
          </a:p>
        </p:txBody>
      </p:sp>
      <p:sp>
        <p:nvSpPr>
          <p:cNvPr id="16" name="正方形/長方形 15">
            <a:extLst>
              <a:ext uri="{FF2B5EF4-FFF2-40B4-BE49-F238E27FC236}">
                <a16:creationId xmlns:a16="http://schemas.microsoft.com/office/drawing/2014/main" xmlns="" id="{AF8B7BF6-2609-8441-B3BF-4F948C2827B5}"/>
              </a:ext>
            </a:extLst>
          </p:cNvPr>
          <p:cNvSpPr/>
          <p:nvPr/>
        </p:nvSpPr>
        <p:spPr>
          <a:xfrm>
            <a:off x="1028998" y="744016"/>
            <a:ext cx="1800000" cy="430887"/>
          </a:xfrm>
          <a:prstGeom prst="rect">
            <a:avLst/>
          </a:prstGeom>
          <a:solidFill>
            <a:schemeClr val="bg1"/>
          </a:solidFill>
        </p:spPr>
        <p:txBody>
          <a:bodyPr wrap="square">
            <a:spAutoFit/>
          </a:bodyPr>
          <a:lstStyle/>
          <a:p>
            <a:pPr algn="ctr"/>
            <a:r>
              <a:rPr lang="ja-JP" altLang="en-US" sz="2200" b="1" dirty="0">
                <a:latin typeface="メイリオ"/>
                <a:ea typeface="メイリオ"/>
                <a:cs typeface="メイリオ"/>
              </a:rPr>
              <a:t>施設概要</a:t>
            </a:r>
          </a:p>
        </p:txBody>
      </p:sp>
      <p:sp>
        <p:nvSpPr>
          <p:cNvPr id="22" name="テキスト ボックス 21">
            <a:extLst>
              <a:ext uri="{FF2B5EF4-FFF2-40B4-BE49-F238E27FC236}">
                <a16:creationId xmlns:a16="http://schemas.microsoft.com/office/drawing/2014/main" xmlns="" id="{78C470E2-D333-D34D-8398-BA8396EB0793}"/>
              </a:ext>
            </a:extLst>
          </p:cNvPr>
          <p:cNvSpPr txBox="1"/>
          <p:nvPr/>
        </p:nvSpPr>
        <p:spPr>
          <a:xfrm>
            <a:off x="7135247" y="4009165"/>
            <a:ext cx="2071634" cy="276999"/>
          </a:xfrm>
          <a:prstGeom prst="rect">
            <a:avLst/>
          </a:prstGeom>
          <a:noFill/>
        </p:spPr>
        <p:txBody>
          <a:bodyPr wrap="square">
            <a:spAutoFit/>
          </a:bodyPr>
          <a:lstStyle/>
          <a:p>
            <a:r>
              <a:rPr lang="ja-JP" altLang="en-US" sz="1200" b="1">
                <a:latin typeface="メイリオ"/>
                <a:ea typeface="メイリオ"/>
                <a:cs typeface="メイリオ"/>
              </a:rPr>
              <a:t>利用料金</a:t>
            </a:r>
            <a:endParaRPr lang="ja-JP" altLang="en-US" sz="1200"/>
          </a:p>
        </p:txBody>
      </p:sp>
      <p:graphicFrame>
        <p:nvGraphicFramePr>
          <p:cNvPr id="24" name="表 23">
            <a:extLst>
              <a:ext uri="{FF2B5EF4-FFF2-40B4-BE49-F238E27FC236}">
                <a16:creationId xmlns:a16="http://schemas.microsoft.com/office/drawing/2014/main" xmlns="" id="{1709CA56-6327-7B4F-9D1E-1743BD6FCE04}"/>
              </a:ext>
            </a:extLst>
          </p:cNvPr>
          <p:cNvGraphicFramePr>
            <a:graphicFrameLocks noGrp="1"/>
          </p:cNvGraphicFramePr>
          <p:nvPr>
            <p:extLst>
              <p:ext uri="{D42A27DB-BD31-4B8C-83A1-F6EECF244321}">
                <p14:modId xmlns:p14="http://schemas.microsoft.com/office/powerpoint/2010/main" val="2144104150"/>
              </p:ext>
            </p:extLst>
          </p:nvPr>
        </p:nvGraphicFramePr>
        <p:xfrm>
          <a:off x="677854" y="3899713"/>
          <a:ext cx="6399145" cy="2804160"/>
        </p:xfrm>
        <a:graphic>
          <a:graphicData uri="http://schemas.openxmlformats.org/drawingml/2006/table">
            <a:tbl>
              <a:tblPr firstRow="1" bandRow="1">
                <a:tableStyleId>{FABFCF23-3B69-468F-B69F-88F6DE6A72F2}</a:tableStyleId>
              </a:tblPr>
              <a:tblGrid>
                <a:gridCol w="1806929">
                  <a:extLst>
                    <a:ext uri="{9D8B030D-6E8A-4147-A177-3AD203B41FA5}">
                      <a16:colId xmlns:a16="http://schemas.microsoft.com/office/drawing/2014/main" xmlns="" val="20000"/>
                    </a:ext>
                  </a:extLst>
                </a:gridCol>
                <a:gridCol w="1282147">
                  <a:extLst>
                    <a:ext uri="{9D8B030D-6E8A-4147-A177-3AD203B41FA5}">
                      <a16:colId xmlns:a16="http://schemas.microsoft.com/office/drawing/2014/main" xmlns="" val="142583364"/>
                    </a:ext>
                  </a:extLst>
                </a:gridCol>
                <a:gridCol w="1152940">
                  <a:extLst>
                    <a:ext uri="{9D8B030D-6E8A-4147-A177-3AD203B41FA5}">
                      <a16:colId xmlns:a16="http://schemas.microsoft.com/office/drawing/2014/main" xmlns="" val="275286298"/>
                    </a:ext>
                  </a:extLst>
                </a:gridCol>
                <a:gridCol w="1152939">
                  <a:extLst>
                    <a:ext uri="{9D8B030D-6E8A-4147-A177-3AD203B41FA5}">
                      <a16:colId xmlns:a16="http://schemas.microsoft.com/office/drawing/2014/main" xmlns="" val="2566330796"/>
                    </a:ext>
                  </a:extLst>
                </a:gridCol>
                <a:gridCol w="1004190">
                  <a:extLst>
                    <a:ext uri="{9D8B030D-6E8A-4147-A177-3AD203B41FA5}">
                      <a16:colId xmlns:a16="http://schemas.microsoft.com/office/drawing/2014/main" xmlns="" val="3412413658"/>
                    </a:ext>
                  </a:extLst>
                </a:gridCol>
              </a:tblGrid>
              <a:tr h="395876">
                <a:tc>
                  <a:txBody>
                    <a:bodyPr/>
                    <a:lstStyle/>
                    <a:p>
                      <a:pPr algn="ctr"/>
                      <a:r>
                        <a:rPr kumimoji="1" lang="ja-JP" altLang="en-US" sz="1000" b="1" dirty="0">
                          <a:solidFill>
                            <a:schemeClr val="tx1"/>
                          </a:solidFill>
                          <a:latin typeface="Meiryo" panose="020B0604030504040204" pitchFamily="34" charset="-128"/>
                          <a:ea typeface="Meiryo" panose="020B0604030504040204" pitchFamily="34" charset="-128"/>
                          <a:cs typeface="メイリオ"/>
                        </a:rPr>
                        <a:t>電顕</a:t>
                      </a: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CRYO ARM300II</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CRYO ARM200</a:t>
                      </a:r>
                      <a:endParaRPr kumimoji="1" lang="ja-JP" altLang="en-US" sz="1000" b="1" dirty="0" smtClean="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Polara</a:t>
                      </a:r>
                      <a:r>
                        <a:rPr kumimoji="1" lang="en-US" altLang="ja-JP" sz="1000" b="1" baseline="0" dirty="0" smtClean="0">
                          <a:solidFill>
                            <a:schemeClr val="tx1"/>
                          </a:solidFill>
                          <a:latin typeface="Meiryo" panose="020B0604030504040204" pitchFamily="34" charset="-128"/>
                          <a:ea typeface="Meiryo" panose="020B0604030504040204" pitchFamily="34" charset="-128"/>
                          <a:cs typeface="メイリオ"/>
                        </a:rPr>
                        <a:t> </a:t>
                      </a:r>
                    </a:p>
                    <a:p>
                      <a:pPr algn="ctr"/>
                      <a:r>
                        <a:rPr kumimoji="1" lang="en-US" altLang="ja-JP" sz="1000" b="1" baseline="0" dirty="0" smtClean="0">
                          <a:solidFill>
                            <a:schemeClr val="tx1"/>
                          </a:solidFill>
                          <a:latin typeface="Meiryo" panose="020B0604030504040204" pitchFamily="34" charset="-128"/>
                          <a:ea typeface="Meiryo" panose="020B0604030504040204" pitchFamily="34" charset="-128"/>
                          <a:cs typeface="メイリオ"/>
                        </a:rPr>
                        <a:t>(</a:t>
                      </a:r>
                      <a:r>
                        <a:rPr kumimoji="1" lang="ja-JP" altLang="en-US" sz="1000" b="1" baseline="0" dirty="0" smtClean="0">
                          <a:solidFill>
                            <a:schemeClr val="tx1"/>
                          </a:solidFill>
                          <a:latin typeface="Meiryo" panose="020B0604030504040204" pitchFamily="34" charset="-128"/>
                          <a:ea typeface="Meiryo" panose="020B0604030504040204" pitchFamily="34" charset="-128"/>
                          <a:cs typeface="メイリオ"/>
                        </a:rPr>
                        <a:t>生医研）</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baseline="0" dirty="0" err="1" smtClean="0">
                          <a:solidFill>
                            <a:schemeClr val="tx1"/>
                          </a:solidFill>
                          <a:latin typeface="Meiryo" panose="020B0604030504040204" pitchFamily="34" charset="-128"/>
                          <a:ea typeface="Meiryo" panose="020B0604030504040204" pitchFamily="34" charset="-128"/>
                          <a:cs typeface="メイリオ"/>
                        </a:rPr>
                        <a:t>Tecnai</a:t>
                      </a:r>
                      <a:r>
                        <a:rPr kumimoji="1" lang="en-US" altLang="ja-JP" sz="1000" b="1" baseline="0" dirty="0" smtClean="0">
                          <a:solidFill>
                            <a:schemeClr val="tx1"/>
                          </a:solidFill>
                          <a:latin typeface="Meiryo" panose="020B0604030504040204" pitchFamily="34" charset="-128"/>
                          <a:ea typeface="Meiryo" panose="020B0604030504040204" pitchFamily="34" charset="-128"/>
                          <a:cs typeface="メイリオ"/>
                        </a:rPr>
                        <a:t> 20 </a:t>
                      </a:r>
                    </a:p>
                    <a:p>
                      <a:pPr algn="ctr"/>
                      <a:r>
                        <a:rPr kumimoji="1" lang="en-US" altLang="ja-JP" sz="1000" b="1" baseline="0" dirty="0" smtClean="0">
                          <a:solidFill>
                            <a:schemeClr val="tx1"/>
                          </a:solidFill>
                          <a:latin typeface="Meiryo" panose="020B0604030504040204" pitchFamily="34" charset="-128"/>
                          <a:ea typeface="Meiryo" panose="020B0604030504040204" pitchFamily="34" charset="-128"/>
                          <a:cs typeface="メイリオ"/>
                        </a:rPr>
                        <a:t>(</a:t>
                      </a:r>
                      <a:r>
                        <a:rPr kumimoji="1" lang="ja-JP" altLang="en-US" sz="1000" b="1" baseline="0" dirty="0" smtClean="0">
                          <a:solidFill>
                            <a:schemeClr val="tx1"/>
                          </a:solidFill>
                          <a:latin typeface="Meiryo" panose="020B0604030504040204" pitchFamily="34" charset="-128"/>
                          <a:ea typeface="Meiryo" panose="020B0604030504040204" pitchFamily="34" charset="-128"/>
                          <a:cs typeface="メイリオ"/>
                        </a:rPr>
                        <a:t>生医研）</a:t>
                      </a:r>
                      <a:endParaRPr kumimoji="1" lang="ja-JP" altLang="en-US" sz="1000" b="1" dirty="0" smtClean="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0000"/>
                  </a:ext>
                </a:extLst>
              </a:tr>
              <a:tr h="243616">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加速電圧</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300 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200 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300 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200 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0001"/>
                  </a:ext>
                </a:extLst>
              </a:tr>
              <a:tr h="243616">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電子銃</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Cold</a:t>
                      </a:r>
                      <a:r>
                        <a:rPr kumimoji="1" lang="en-US" altLang="ja-JP" sz="1000" b="1" baseline="0" dirty="0" smtClean="0">
                          <a:solidFill>
                            <a:schemeClr val="tx1"/>
                          </a:solidFill>
                          <a:latin typeface="Meiryo" panose="020B0604030504040204" pitchFamily="34" charset="-128"/>
                          <a:ea typeface="Meiryo" panose="020B0604030504040204" pitchFamily="34" charset="-128"/>
                          <a:cs typeface="メイリオ"/>
                        </a:rPr>
                        <a:t> 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Cold</a:t>
                      </a:r>
                      <a:r>
                        <a:rPr kumimoji="1" lang="en-US" altLang="ja-JP" sz="1000" b="1" baseline="0" dirty="0" smtClean="0">
                          <a:solidFill>
                            <a:schemeClr val="tx1"/>
                          </a:solidFill>
                          <a:latin typeface="Meiryo" panose="020B0604030504040204" pitchFamily="34" charset="-128"/>
                          <a:ea typeface="Meiryo" panose="020B0604030504040204" pitchFamily="34" charset="-128"/>
                          <a:cs typeface="メイリオ"/>
                        </a:rPr>
                        <a:t> FEG</a:t>
                      </a:r>
                      <a:endParaRPr kumimoji="1" lang="ja-JP" altLang="en-US" sz="1000" b="1" dirty="0" smtClean="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LaB6</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0002"/>
                  </a:ext>
                </a:extLst>
              </a:tr>
              <a:tr h="243616">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位相板</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Hole-free PP</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Hole-free PP</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dirty="0" smtClean="0">
                          <a:solidFill>
                            <a:schemeClr val="tx1"/>
                          </a:solidFill>
                          <a:latin typeface="Meiryo" panose="020B0604030504040204" pitchFamily="34" charset="-128"/>
                          <a:ea typeface="Meiryo" panose="020B0604030504040204" pitchFamily="34" charset="-128"/>
                          <a:cs typeface="メイリオ"/>
                        </a:rPr>
                        <a:t>なし</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dirty="0" smtClean="0">
                          <a:solidFill>
                            <a:schemeClr val="tx1"/>
                          </a:solidFill>
                          <a:latin typeface="Meiryo" panose="020B0604030504040204" pitchFamily="34" charset="-128"/>
                          <a:ea typeface="Meiryo" panose="020B0604030504040204" pitchFamily="34" charset="-128"/>
                          <a:cs typeface="メイリオ"/>
                        </a:rPr>
                        <a:t>なし</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0003"/>
                  </a:ext>
                </a:extLst>
              </a:tr>
              <a:tr h="395876">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主に使用する</a:t>
                      </a:r>
                      <a:endParaRPr kumimoji="1" lang="en-US" altLang="ja-JP" sz="1000" b="1" dirty="0">
                        <a:solidFill>
                          <a:schemeClr val="tx1"/>
                        </a:solidFill>
                        <a:latin typeface="Meiryo" panose="020B0604030504040204" pitchFamily="34" charset="-128"/>
                        <a:ea typeface="Meiryo" panose="020B0604030504040204" pitchFamily="34" charset="-128"/>
                        <a:cs typeface="メイリオ"/>
                      </a:endParaRPr>
                    </a:p>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カメラ</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K3, XF416(TVIPS) </a:t>
                      </a:r>
                      <a:endParaRPr kumimoji="1" lang="en-US" altLang="ja-JP"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K3</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K3</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Eagle 2K</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576954190"/>
                  </a:ext>
                </a:extLst>
              </a:tr>
              <a:tr h="395876">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Energy Filter</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smtClean="0">
                          <a:solidFill>
                            <a:schemeClr val="tx1"/>
                          </a:solidFill>
                          <a:latin typeface="Meiryo" panose="020B0604030504040204" pitchFamily="34" charset="-128"/>
                          <a:ea typeface="Meiryo" panose="020B0604030504040204" pitchFamily="34" charset="-128"/>
                          <a:cs typeface="メイリオ"/>
                        </a:rPr>
                        <a:t>Ω</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smtClean="0">
                          <a:solidFill>
                            <a:schemeClr val="tx1"/>
                          </a:solidFill>
                          <a:latin typeface="Meiryo" panose="020B0604030504040204" pitchFamily="34" charset="-128"/>
                          <a:ea typeface="Meiryo" panose="020B0604030504040204" pitchFamily="34" charset="-128"/>
                          <a:cs typeface="メイリオ"/>
                        </a:rPr>
                        <a:t>Ω</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GIF Continuum</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dirty="0" smtClean="0">
                          <a:solidFill>
                            <a:schemeClr val="tx1"/>
                          </a:solidFill>
                          <a:latin typeface="Meiryo" panose="020B0604030504040204" pitchFamily="34" charset="-128"/>
                          <a:ea typeface="Meiryo" panose="020B0604030504040204" pitchFamily="34" charset="-128"/>
                          <a:cs typeface="メイリオ"/>
                        </a:rPr>
                        <a:t>なし</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901710506"/>
                  </a:ext>
                </a:extLst>
              </a:tr>
              <a:tr h="243616">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制御ソフト</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smtClean="0">
                          <a:solidFill>
                            <a:schemeClr val="tx1"/>
                          </a:solidFill>
                          <a:latin typeface="Meiryo" panose="020B0604030504040204" pitchFamily="34" charset="-128"/>
                          <a:ea typeface="Meiryo" panose="020B0604030504040204" pitchFamily="34" charset="-128"/>
                          <a:cs typeface="メイリオ"/>
                        </a:rPr>
                        <a:t>SerialEM</a:t>
                      </a:r>
                      <a:r>
                        <a:rPr kumimoji="1" lang="ja-JP" altLang="en-US" sz="1000" b="1" dirty="0" smtClean="0">
                          <a:solidFill>
                            <a:schemeClr val="tx1"/>
                          </a:solidFill>
                          <a:latin typeface="Meiryo" panose="020B0604030504040204" pitchFamily="34" charset="-128"/>
                          <a:ea typeface="Meiryo" panose="020B0604030504040204" pitchFamily="34" charset="-128"/>
                          <a:cs typeface="メイリオ"/>
                        </a:rPr>
                        <a:t>　</a:t>
                      </a: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JADAS</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err="1" smtClean="0">
                          <a:solidFill>
                            <a:schemeClr val="tx1"/>
                          </a:solidFill>
                          <a:latin typeface="Meiryo" panose="020B0604030504040204" pitchFamily="34" charset="-128"/>
                          <a:ea typeface="Meiryo" panose="020B0604030504040204" pitchFamily="34" charset="-128"/>
                          <a:cs typeface="メイリオ"/>
                        </a:rPr>
                        <a:t>SerialEM</a:t>
                      </a:r>
                      <a:r>
                        <a:rPr kumimoji="1" lang="ja-JP" altLang="en-US" sz="1000" b="1" dirty="0" smtClean="0">
                          <a:solidFill>
                            <a:schemeClr val="tx1"/>
                          </a:solidFill>
                          <a:latin typeface="Meiryo" panose="020B0604030504040204" pitchFamily="34" charset="-128"/>
                          <a:ea typeface="Meiryo" panose="020B0604030504040204" pitchFamily="34" charset="-128"/>
                          <a:cs typeface="メイリオ"/>
                        </a:rPr>
                        <a:t>　</a:t>
                      </a: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JADAS</a:t>
                      </a:r>
                      <a:endParaRPr kumimoji="1" lang="ja-JP" altLang="en-US" sz="1000" b="1" dirty="0" smtClean="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smtClean="0">
                          <a:solidFill>
                            <a:schemeClr val="tx1"/>
                          </a:solidFill>
                          <a:latin typeface="Meiryo" panose="020B0604030504040204" pitchFamily="34" charset="-128"/>
                          <a:ea typeface="Meiryo" panose="020B0604030504040204" pitchFamily="34" charset="-128"/>
                          <a:cs typeface="メイリオ"/>
                        </a:rPr>
                        <a:t>SerialEM</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smtClean="0">
                          <a:solidFill>
                            <a:schemeClr val="tx1"/>
                          </a:solidFill>
                          <a:latin typeface="Meiryo" panose="020B0604030504040204" pitchFamily="34" charset="-128"/>
                          <a:ea typeface="Meiryo" panose="020B0604030504040204" pitchFamily="34" charset="-128"/>
                          <a:cs typeface="メイリオ"/>
                        </a:rPr>
                        <a:t>SerialEM</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3811846842"/>
                  </a:ext>
                </a:extLst>
              </a:tr>
              <a:tr h="243616">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設置場所</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900" b="1" dirty="0" smtClean="0">
                          <a:solidFill>
                            <a:schemeClr val="tx1"/>
                          </a:solidFill>
                          <a:latin typeface="Meiryo" panose="020B0604030504040204" pitchFamily="34" charset="-128"/>
                          <a:ea typeface="Meiryo" panose="020B0604030504040204" pitchFamily="34" charset="-128"/>
                          <a:cs typeface="メイリオ"/>
                        </a:rPr>
                        <a:t>薬学研究院</a:t>
                      </a:r>
                      <a:endParaRPr kumimoji="1" lang="ja-JP" altLang="en-US" sz="9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latin typeface="Meiryo" panose="020B0604030504040204" pitchFamily="34" charset="-128"/>
                          <a:ea typeface="Meiryo" panose="020B0604030504040204" pitchFamily="34" charset="-128"/>
                          <a:cs typeface="メイリオ"/>
                        </a:rPr>
                        <a:t>薬学研究院</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baseline="0" dirty="0" smtClean="0">
                          <a:solidFill>
                            <a:schemeClr val="tx1"/>
                          </a:solidFill>
                          <a:latin typeface="Meiryo" panose="020B0604030504040204" pitchFamily="34" charset="-128"/>
                          <a:ea typeface="Meiryo" panose="020B0604030504040204" pitchFamily="34" charset="-128"/>
                          <a:cs typeface="メイリオ"/>
                        </a:rPr>
                        <a:t>生医研技術室</a:t>
                      </a:r>
                      <a:endParaRPr kumimoji="1" lang="ja-JP" altLang="en-US" sz="1000" b="1" dirty="0" smtClean="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baseline="0" dirty="0" smtClean="0">
                          <a:solidFill>
                            <a:schemeClr val="tx1"/>
                          </a:solidFill>
                          <a:latin typeface="Meiryo" panose="020B0604030504040204" pitchFamily="34" charset="-128"/>
                          <a:ea typeface="Meiryo" panose="020B0604030504040204" pitchFamily="34" charset="-128"/>
                          <a:cs typeface="メイリオ"/>
                        </a:rPr>
                        <a:t>生医研技術室</a:t>
                      </a:r>
                      <a:endParaRPr kumimoji="1" lang="ja-JP" altLang="en-US" sz="1000" b="1" dirty="0" smtClean="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2781769026"/>
                  </a:ext>
                </a:extLst>
              </a:tr>
              <a:tr h="24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solidFill>
                            <a:schemeClr val="tx1"/>
                          </a:solidFill>
                          <a:latin typeface="Meiryo" panose="020B0604030504040204" pitchFamily="34" charset="-128"/>
                          <a:ea typeface="Meiryo" panose="020B0604030504040204" pitchFamily="34" charset="-128"/>
                          <a:cs typeface="メイリオ"/>
                        </a:rPr>
                        <a:t>内部</a:t>
                      </a: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r>
                        <a:rPr kumimoji="1" lang="ja-JP" altLang="en-US" sz="1000" b="1">
                          <a:solidFill>
                            <a:schemeClr val="tx1"/>
                          </a:solidFill>
                          <a:latin typeface="Meiryo" panose="020B0604030504040204" pitchFamily="34" charset="-128"/>
                          <a:ea typeface="Meiryo" panose="020B0604030504040204" pitchFamily="34" charset="-128"/>
                          <a:cs typeface="メイリオ"/>
                        </a:rPr>
                        <a:t>外部</a:t>
                      </a: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r>
                        <a:rPr kumimoji="1" lang="ja-JP" altLang="en-US" sz="1000" b="1">
                          <a:solidFill>
                            <a:schemeClr val="tx1"/>
                          </a:solidFill>
                          <a:latin typeface="Meiryo" panose="020B0604030504040204" pitchFamily="34" charset="-128"/>
                          <a:ea typeface="Meiryo" panose="020B0604030504040204" pitchFamily="34" charset="-128"/>
                          <a:cs typeface="メイリオ"/>
                        </a:rPr>
                        <a:t>企業（利用比）</a:t>
                      </a: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1:0:0</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smtClean="0">
                          <a:solidFill>
                            <a:schemeClr val="tx1"/>
                          </a:solidFill>
                          <a:latin typeface="Meiryo" panose="020B0604030504040204" pitchFamily="34" charset="-128"/>
                          <a:ea typeface="Meiryo" panose="020B0604030504040204" pitchFamily="34" charset="-128"/>
                          <a:cs typeface="メイリオ"/>
                        </a:rPr>
                        <a:t>1:0:0</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3949171944"/>
                  </a:ext>
                </a:extLst>
              </a:tr>
            </a:tbl>
          </a:graphicData>
        </a:graphic>
      </p:graphicFrame>
      <p:sp>
        <p:nvSpPr>
          <p:cNvPr id="7" name="テキスト ボックス 6"/>
          <p:cNvSpPr txBox="1"/>
          <p:nvPr/>
        </p:nvSpPr>
        <p:spPr>
          <a:xfrm>
            <a:off x="467832" y="1127052"/>
            <a:ext cx="3002938" cy="2154436"/>
          </a:xfrm>
          <a:prstGeom prst="rect">
            <a:avLst/>
          </a:prstGeom>
          <a:noFill/>
        </p:spPr>
        <p:txBody>
          <a:bodyPr wrap="none" rtlCol="0">
            <a:spAutoFit/>
          </a:bodyPr>
          <a:lstStyle/>
          <a:p>
            <a:r>
              <a:rPr lang="ja-JP" altLang="en-US" sz="1600" dirty="0"/>
              <a:t>令和</a:t>
            </a:r>
            <a:r>
              <a:rPr lang="en-US" altLang="ja-JP" sz="1600" dirty="0"/>
              <a:t>4</a:t>
            </a:r>
            <a:r>
              <a:rPr lang="ja-JP" altLang="en-US" sz="1600" dirty="0"/>
              <a:t>年</a:t>
            </a:r>
            <a:r>
              <a:rPr lang="en-US" altLang="ja-JP" sz="1600" dirty="0"/>
              <a:t>4</a:t>
            </a:r>
            <a:r>
              <a:rPr lang="ja-JP" altLang="en-US" sz="1600" dirty="0"/>
              <a:t>月</a:t>
            </a:r>
            <a:r>
              <a:rPr lang="en-US" altLang="ja-JP" sz="1600" dirty="0"/>
              <a:t>1</a:t>
            </a:r>
            <a:r>
              <a:rPr lang="ja-JP" altLang="en-US" sz="1600" dirty="0"/>
              <a:t>日付け</a:t>
            </a:r>
            <a:r>
              <a:rPr lang="ja-JP" altLang="en-US" sz="1600" dirty="0" smtClean="0"/>
              <a:t>設置</a:t>
            </a:r>
            <a:endParaRPr lang="en-US" altLang="ja-JP" sz="1600" dirty="0" smtClean="0"/>
          </a:p>
          <a:p>
            <a:r>
              <a:rPr lang="ja-JP" altLang="en-US" sz="1600" dirty="0" smtClean="0"/>
              <a:t>同６月２９日　開所式</a:t>
            </a:r>
            <a:endParaRPr lang="en-US" altLang="ja-JP" sz="1600" dirty="0" smtClean="0"/>
          </a:p>
          <a:p>
            <a:r>
              <a:rPr lang="ja-JP" altLang="en-US" sz="1600" dirty="0" smtClean="0"/>
              <a:t>同８月２２日</a:t>
            </a:r>
            <a:r>
              <a:rPr lang="ja-JP" altLang="en-US" sz="1600" dirty="0"/>
              <a:t>　</a:t>
            </a:r>
            <a:r>
              <a:rPr lang="ja-JP" altLang="en-US" sz="1600" dirty="0" smtClean="0"/>
              <a:t> </a:t>
            </a:r>
            <a:r>
              <a:rPr lang="en-US" altLang="ja-JP" sz="1600" dirty="0" err="1" smtClean="0"/>
              <a:t>Cryo</a:t>
            </a:r>
            <a:r>
              <a:rPr lang="en-US" altLang="ja-JP" sz="1600" dirty="0" smtClean="0"/>
              <a:t>-EM</a:t>
            </a:r>
            <a:r>
              <a:rPr lang="ja-JP" altLang="en-US" sz="1600" dirty="0" smtClean="0"/>
              <a:t>講演会</a:t>
            </a:r>
            <a:endParaRPr lang="en-US" altLang="ja-JP" sz="1600" dirty="0" smtClean="0"/>
          </a:p>
          <a:p>
            <a:r>
              <a:rPr lang="en-US" altLang="ja-JP" sz="1600" dirty="0"/>
              <a:t> </a:t>
            </a:r>
            <a:r>
              <a:rPr lang="en-US" altLang="ja-JP" sz="1600" dirty="0" smtClean="0"/>
              <a:t>                            </a:t>
            </a:r>
            <a:r>
              <a:rPr lang="ja-JP" altLang="en-US" sz="1600" dirty="0" smtClean="0"/>
              <a:t>（利用説明会）</a:t>
            </a:r>
            <a:endParaRPr lang="en-US" altLang="ja-JP" sz="1600" dirty="0" smtClean="0"/>
          </a:p>
          <a:p>
            <a:r>
              <a:rPr lang="en-US" altLang="ja-JP" sz="1600" b="1" dirty="0" smtClean="0">
                <a:latin typeface="メイリオ"/>
                <a:ea typeface="メイリオ"/>
                <a:cs typeface="メイリオ"/>
              </a:rPr>
              <a:t>FY2022</a:t>
            </a:r>
            <a:endParaRPr lang="en-US" altLang="ja-JP" sz="1600" b="1" dirty="0">
              <a:latin typeface="メイリオ"/>
              <a:ea typeface="メイリオ"/>
              <a:cs typeface="メイリオ"/>
            </a:endParaRPr>
          </a:p>
          <a:p>
            <a:r>
              <a:rPr lang="ja-JP" altLang="en-US" b="1" dirty="0" smtClean="0">
                <a:latin typeface="メイリオ"/>
                <a:ea typeface="メイリオ"/>
                <a:cs typeface="メイリオ"/>
              </a:rPr>
              <a:t>・</a:t>
            </a:r>
            <a:r>
              <a:rPr lang="en-US" altLang="ja-JP" b="1" dirty="0" smtClean="0">
                <a:latin typeface="メイリオ"/>
                <a:ea typeface="メイリオ"/>
                <a:cs typeface="メイリオ"/>
              </a:rPr>
              <a:t>CRYO ARM300II </a:t>
            </a:r>
            <a:r>
              <a:rPr lang="ja-JP" altLang="en-US" b="1" dirty="0" smtClean="0">
                <a:latin typeface="メイリオ"/>
                <a:ea typeface="メイリオ"/>
                <a:cs typeface="メイリオ"/>
              </a:rPr>
              <a:t>導入</a:t>
            </a:r>
            <a:endParaRPr lang="en-US" altLang="ja-JP" b="1" dirty="0" smtClean="0">
              <a:latin typeface="メイリオ"/>
              <a:ea typeface="メイリオ"/>
              <a:cs typeface="メイリオ"/>
            </a:endParaRPr>
          </a:p>
          <a:p>
            <a:r>
              <a:rPr lang="ja-JP" altLang="en-US" b="1" dirty="0">
                <a:latin typeface="メイリオ"/>
                <a:ea typeface="メイリオ"/>
                <a:cs typeface="メイリオ"/>
              </a:rPr>
              <a:t>・</a:t>
            </a:r>
            <a:r>
              <a:rPr lang="en-US" altLang="ja-JP" b="1" dirty="0">
                <a:latin typeface="メイリオ"/>
                <a:ea typeface="メイリオ"/>
                <a:cs typeface="メイリオ"/>
              </a:rPr>
              <a:t>CRYO </a:t>
            </a:r>
            <a:r>
              <a:rPr lang="en-US" altLang="ja-JP" b="1" dirty="0" smtClean="0">
                <a:latin typeface="メイリオ"/>
                <a:ea typeface="メイリオ"/>
                <a:cs typeface="メイリオ"/>
              </a:rPr>
              <a:t>ARM200 </a:t>
            </a:r>
            <a:r>
              <a:rPr lang="ja-JP" altLang="en-US" b="1" dirty="0" smtClean="0">
                <a:latin typeface="メイリオ"/>
                <a:ea typeface="メイリオ"/>
                <a:cs typeface="メイリオ"/>
              </a:rPr>
              <a:t>導入</a:t>
            </a:r>
            <a:endParaRPr lang="en-US" altLang="ja-JP" b="1" dirty="0" smtClean="0">
              <a:latin typeface="メイリオ"/>
              <a:ea typeface="メイリオ"/>
              <a:cs typeface="メイリオ"/>
            </a:endParaRPr>
          </a:p>
          <a:p>
            <a:r>
              <a:rPr lang="ja-JP" altLang="en-US" b="1" dirty="0" smtClean="0">
                <a:latin typeface="メイリオ"/>
                <a:ea typeface="メイリオ"/>
                <a:cs typeface="メイリオ"/>
              </a:rPr>
              <a:t>・</a:t>
            </a:r>
            <a:r>
              <a:rPr lang="en-US" altLang="ja-JP" b="1" dirty="0" err="1" smtClean="0">
                <a:latin typeface="メイリオ"/>
                <a:ea typeface="メイリオ"/>
                <a:cs typeface="メイリオ"/>
              </a:rPr>
              <a:t>Vitrobot</a:t>
            </a:r>
            <a:r>
              <a:rPr lang="en-US" altLang="ja-JP" b="1" dirty="0" smtClean="0">
                <a:latin typeface="メイリオ"/>
                <a:ea typeface="メイリオ"/>
                <a:cs typeface="メイリオ"/>
              </a:rPr>
              <a:t> </a:t>
            </a:r>
            <a:r>
              <a:rPr lang="ja-JP" altLang="en-US" b="1" dirty="0" smtClean="0">
                <a:latin typeface="メイリオ"/>
                <a:ea typeface="メイリオ"/>
                <a:cs typeface="メイリオ"/>
              </a:rPr>
              <a:t>導入</a:t>
            </a:r>
            <a:endParaRPr lang="en-US" altLang="ja-JP" b="1" dirty="0">
              <a:latin typeface="メイリオ"/>
              <a:ea typeface="メイリオ"/>
              <a:cs typeface="メイリオ"/>
            </a:endParaRPr>
          </a:p>
        </p:txBody>
      </p:sp>
      <p:sp>
        <p:nvSpPr>
          <p:cNvPr id="8" name="正方形/長方形 7"/>
          <p:cNvSpPr/>
          <p:nvPr/>
        </p:nvSpPr>
        <p:spPr>
          <a:xfrm>
            <a:off x="3593229" y="1043395"/>
            <a:ext cx="2646878" cy="1077218"/>
          </a:xfrm>
          <a:prstGeom prst="rect">
            <a:avLst/>
          </a:prstGeom>
        </p:spPr>
        <p:txBody>
          <a:bodyPr wrap="none">
            <a:spAutoFit/>
          </a:bodyPr>
          <a:lstStyle/>
          <a:p>
            <a:r>
              <a:rPr lang="ja-JP" altLang="en-US" sz="1600" dirty="0" smtClean="0"/>
              <a:t>クライオ電顕構造解析支援</a:t>
            </a:r>
            <a:endParaRPr lang="en-US" altLang="ja-JP" sz="1600" dirty="0" smtClean="0"/>
          </a:p>
          <a:p>
            <a:r>
              <a:rPr lang="ja-JP" altLang="en-US" sz="1600" dirty="0" smtClean="0"/>
              <a:t>による創薬研究の加速。</a:t>
            </a:r>
            <a:endParaRPr lang="en-US" altLang="ja-JP" sz="1600" dirty="0" smtClean="0"/>
          </a:p>
          <a:p>
            <a:endParaRPr lang="en-US" altLang="ja-JP" sz="1600" dirty="0" smtClean="0"/>
          </a:p>
          <a:p>
            <a:endParaRPr lang="en-US" altLang="ja-JP" sz="1600" dirty="0"/>
          </a:p>
        </p:txBody>
      </p:sp>
      <p:sp>
        <p:nvSpPr>
          <p:cNvPr id="19" name="正方形/長方形 18"/>
          <p:cNvSpPr/>
          <p:nvPr/>
        </p:nvSpPr>
        <p:spPr>
          <a:xfrm>
            <a:off x="3666793" y="1665810"/>
            <a:ext cx="2700000" cy="1738938"/>
          </a:xfrm>
          <a:prstGeom prst="rect">
            <a:avLst/>
          </a:prstGeom>
          <a:noFill/>
        </p:spPr>
        <p:txBody>
          <a:bodyPr wrap="square">
            <a:spAutoFit/>
          </a:bodyPr>
          <a:lstStyle/>
          <a:p>
            <a:pPr marL="342900" indent="-342900">
              <a:buAutoNum type="arabicPeriod"/>
            </a:pPr>
            <a:r>
              <a:rPr lang="ja-JP" altLang="en-US" sz="1400" b="1" dirty="0" smtClean="0">
                <a:latin typeface="メイリオ"/>
                <a:ea typeface="メイリオ"/>
                <a:cs typeface="メイリオ"/>
              </a:rPr>
              <a:t>西日本・九州エリアの地域格差の解消</a:t>
            </a:r>
            <a:endParaRPr lang="en-US" altLang="ja-JP" sz="1400" b="1" dirty="0" smtClean="0">
              <a:latin typeface="メイリオ"/>
              <a:ea typeface="メイリオ"/>
              <a:cs typeface="メイリオ"/>
            </a:endParaRPr>
          </a:p>
          <a:p>
            <a:pPr marL="342900" indent="-342900">
              <a:buAutoNum type="arabicPeriod"/>
            </a:pPr>
            <a:endParaRPr lang="en-US" altLang="ja-JP" sz="1400" b="1" dirty="0" smtClean="0">
              <a:latin typeface="メイリオ"/>
              <a:ea typeface="メイリオ"/>
              <a:cs typeface="メイリオ"/>
            </a:endParaRPr>
          </a:p>
          <a:p>
            <a:pPr marL="342900" indent="-342900">
              <a:buAutoNum type="arabicPeriod"/>
            </a:pPr>
            <a:r>
              <a:rPr lang="ja-JP" altLang="en-US" sz="1400" b="1" dirty="0">
                <a:latin typeface="メイリオ"/>
                <a:ea typeface="メイリオ"/>
                <a:cs typeface="メイリオ"/>
              </a:rPr>
              <a:t>外部</a:t>
            </a:r>
            <a:r>
              <a:rPr lang="ja-JP" altLang="en-US" sz="1400" b="1" dirty="0" smtClean="0">
                <a:latin typeface="メイリオ"/>
                <a:ea typeface="メイリオ"/>
                <a:cs typeface="メイリオ"/>
              </a:rPr>
              <a:t>利用の促進</a:t>
            </a:r>
            <a:r>
              <a:rPr lang="en-US" altLang="ja-JP" sz="1400" b="1" dirty="0">
                <a:latin typeface="メイリオ"/>
                <a:ea typeface="メイリオ"/>
                <a:cs typeface="メイリオ"/>
              </a:rPr>
              <a:t/>
            </a:r>
            <a:br>
              <a:rPr lang="en-US" altLang="ja-JP" sz="1400" b="1" dirty="0">
                <a:latin typeface="メイリオ"/>
                <a:ea typeface="メイリオ"/>
                <a:cs typeface="メイリオ"/>
              </a:rPr>
            </a:br>
            <a:endParaRPr lang="en-US" altLang="ja-JP" sz="900" b="1" dirty="0">
              <a:latin typeface="メイリオ"/>
              <a:ea typeface="メイリオ"/>
              <a:cs typeface="メイリオ"/>
            </a:endParaRPr>
          </a:p>
          <a:p>
            <a:pPr marL="342900" indent="-342900">
              <a:buAutoNum type="arabicPeriod"/>
            </a:pPr>
            <a:r>
              <a:rPr lang="ja-JP" altLang="en-US" sz="1400" b="1" dirty="0" smtClean="0">
                <a:latin typeface="メイリオ"/>
                <a:ea typeface="メイリオ"/>
                <a:cs typeface="メイリオ"/>
              </a:rPr>
              <a:t>試料作製・測定支援</a:t>
            </a:r>
            <a:endParaRPr lang="en-US" altLang="ja-JP" sz="1400" b="1" dirty="0">
              <a:latin typeface="メイリオ"/>
              <a:ea typeface="メイリオ"/>
              <a:cs typeface="メイリオ"/>
            </a:endParaRPr>
          </a:p>
          <a:p>
            <a:pPr marL="342900" indent="-342900">
              <a:buAutoNum type="arabicPeriod"/>
            </a:pPr>
            <a:endParaRPr lang="ja-JP" altLang="en-US" sz="1400" b="1" dirty="0" smtClean="0">
              <a:latin typeface="メイリオ"/>
              <a:ea typeface="メイリオ"/>
              <a:cs typeface="メイリオ"/>
            </a:endParaRPr>
          </a:p>
          <a:p>
            <a:pPr marL="342900" indent="-342900">
              <a:buAutoNum type="arabicPeriod"/>
            </a:pPr>
            <a:r>
              <a:rPr lang="ja-JP" altLang="en-US" sz="1400" b="1" dirty="0" smtClean="0">
                <a:latin typeface="メイリオ"/>
                <a:ea typeface="メイリオ"/>
                <a:cs typeface="メイリオ"/>
              </a:rPr>
              <a:t>人材育成・技術導入支援</a:t>
            </a:r>
            <a:endParaRPr lang="en-US" altLang="ja-JP" sz="1200" b="1" dirty="0">
              <a:latin typeface="メイリオ"/>
              <a:ea typeface="メイリオ"/>
              <a:cs typeface="メイリオ"/>
            </a:endParaRPr>
          </a:p>
        </p:txBody>
      </p:sp>
      <p:sp>
        <p:nvSpPr>
          <p:cNvPr id="20" name="正方形/長方形 19"/>
          <p:cNvSpPr/>
          <p:nvPr/>
        </p:nvSpPr>
        <p:spPr>
          <a:xfrm>
            <a:off x="6502608" y="1412077"/>
            <a:ext cx="3024000" cy="1588127"/>
          </a:xfrm>
          <a:prstGeom prst="rect">
            <a:avLst/>
          </a:prstGeom>
          <a:noFill/>
        </p:spPr>
        <p:txBody>
          <a:bodyPr wrap="square">
            <a:spAutoFit/>
          </a:bodyPr>
          <a:lstStyle/>
          <a:p>
            <a:pPr>
              <a:lnSpc>
                <a:spcPct val="90000"/>
              </a:lnSpc>
            </a:pPr>
            <a:r>
              <a:rPr lang="ja-JP" altLang="en-US" sz="1200" b="1" dirty="0" smtClean="0">
                <a:latin typeface="メイリオ"/>
                <a:ea typeface="メイリオ"/>
                <a:cs typeface="メイリオ"/>
              </a:rPr>
              <a:t>センター長：大戸</a:t>
            </a:r>
            <a:endParaRPr lang="en-US" altLang="ja-JP" sz="1200" b="1" dirty="0" smtClean="0">
              <a:latin typeface="メイリオ"/>
              <a:ea typeface="メイリオ"/>
              <a:cs typeface="メイリオ"/>
            </a:endParaRPr>
          </a:p>
          <a:p>
            <a:pPr>
              <a:lnSpc>
                <a:spcPct val="90000"/>
              </a:lnSpc>
            </a:pPr>
            <a:endParaRPr lang="en-US" altLang="ja-JP" sz="1200" b="1" dirty="0">
              <a:latin typeface="メイリオ"/>
              <a:ea typeface="メイリオ"/>
              <a:cs typeface="メイリオ"/>
            </a:endParaRPr>
          </a:p>
          <a:p>
            <a:pPr>
              <a:lnSpc>
                <a:spcPct val="90000"/>
              </a:lnSpc>
            </a:pPr>
            <a:r>
              <a:rPr lang="ja-JP" altLang="en-US" sz="1200" b="1" dirty="0" smtClean="0">
                <a:latin typeface="メイリオ"/>
                <a:ea typeface="メイリオ"/>
                <a:cs typeface="メイリオ"/>
              </a:rPr>
              <a:t>運営委員：植田</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小柳</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神田</a:t>
            </a:r>
            <a:r>
              <a:rPr lang="en-US" altLang="ja-JP" sz="1200" b="1" dirty="0" smtClean="0">
                <a:latin typeface="メイリオ"/>
                <a:ea typeface="メイリオ"/>
                <a:cs typeface="メイリオ"/>
              </a:rPr>
              <a:t>,</a:t>
            </a:r>
            <a:r>
              <a:rPr lang="en-US" altLang="ja-JP" sz="1200" b="1" dirty="0"/>
              <a:t> </a:t>
            </a:r>
            <a:r>
              <a:rPr lang="en-US" altLang="ja-JP" sz="1200" b="1" dirty="0" err="1" smtClean="0">
                <a:latin typeface="HGSMinchoE" charset="-128"/>
                <a:ea typeface="HGSMinchoE" charset="-128"/>
                <a:cs typeface="HGSMinchoE" charset="-128"/>
              </a:rPr>
              <a:t>Caaveiro</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松永</a:t>
            </a:r>
            <a:r>
              <a:rPr lang="en-US" altLang="ja-JP" sz="1200" b="1" dirty="0" smtClean="0">
                <a:latin typeface="メイリオ"/>
                <a:ea typeface="メイリオ"/>
                <a:cs typeface="メイリオ"/>
              </a:rPr>
              <a:t>,</a:t>
            </a:r>
          </a:p>
          <a:p>
            <a:pPr>
              <a:lnSpc>
                <a:spcPct val="90000"/>
              </a:lnSpc>
            </a:pPr>
            <a:r>
              <a:rPr lang="en-US" altLang="ja-JP" sz="1200" b="1" dirty="0">
                <a:latin typeface="メイリオ"/>
                <a:ea typeface="メイリオ"/>
                <a:cs typeface="メイリオ"/>
              </a:rPr>
              <a:t> </a:t>
            </a:r>
            <a:r>
              <a:rPr lang="en-US" altLang="ja-JP" sz="1200" b="1" dirty="0" smtClean="0">
                <a:latin typeface="メイリオ"/>
                <a:ea typeface="メイリオ"/>
                <a:cs typeface="メイリオ"/>
              </a:rPr>
              <a:t>              </a:t>
            </a:r>
            <a:r>
              <a:rPr lang="ja-JP" altLang="en-US" sz="1200" b="1" dirty="0" smtClean="0">
                <a:latin typeface="メイリオ"/>
                <a:ea typeface="メイリオ"/>
                <a:cs typeface="メイリオ"/>
              </a:rPr>
              <a:t>真柳</a:t>
            </a:r>
            <a:endParaRPr lang="en-US" altLang="ja-JP" sz="1200" b="1" dirty="0" smtClean="0">
              <a:latin typeface="HGSMinchoE" charset="-128"/>
              <a:ea typeface="HGSMinchoE" charset="-128"/>
              <a:cs typeface="HGSMinchoE" charset="-128"/>
            </a:endParaRPr>
          </a:p>
          <a:p>
            <a:pPr>
              <a:lnSpc>
                <a:spcPct val="90000"/>
              </a:lnSpc>
            </a:pPr>
            <a:endParaRPr lang="en-US" altLang="ja-JP" sz="1200" b="1" dirty="0">
              <a:latin typeface="メイリオ"/>
              <a:ea typeface="メイリオ"/>
              <a:cs typeface="メイリオ"/>
            </a:endParaRPr>
          </a:p>
          <a:p>
            <a:pPr>
              <a:lnSpc>
                <a:spcPct val="90000"/>
              </a:lnSpc>
            </a:pPr>
            <a:r>
              <a:rPr lang="ja-JP" altLang="en-US" sz="1200" b="1" dirty="0" smtClean="0">
                <a:latin typeface="メイリオ"/>
                <a:ea typeface="メイリオ"/>
                <a:cs typeface="メイリオ"/>
              </a:rPr>
              <a:t>測定</a:t>
            </a:r>
            <a:r>
              <a:rPr lang="ja-JP" altLang="en-US" sz="1200" b="1" dirty="0">
                <a:latin typeface="メイリオ"/>
                <a:ea typeface="メイリオ"/>
                <a:cs typeface="メイリオ"/>
              </a:rPr>
              <a:t>支援</a:t>
            </a:r>
            <a:r>
              <a:rPr lang="en-US" altLang="ja-JP" sz="1200" b="1" dirty="0">
                <a:latin typeface="メイリオ"/>
                <a:ea typeface="メイリオ"/>
                <a:cs typeface="メイリオ"/>
              </a:rPr>
              <a:t>/</a:t>
            </a:r>
            <a:r>
              <a:rPr lang="ja-JP" altLang="en-US" sz="1200" b="1" dirty="0">
                <a:latin typeface="メイリオ"/>
                <a:ea typeface="メイリオ"/>
                <a:cs typeface="メイリオ"/>
              </a:rPr>
              <a:t>解析支援</a:t>
            </a:r>
            <a:r>
              <a:rPr lang="en-US" altLang="ja-JP" sz="1200" b="1" dirty="0">
                <a:latin typeface="メイリオ"/>
                <a:ea typeface="メイリオ"/>
                <a:cs typeface="メイリオ"/>
              </a:rPr>
              <a:t>/</a:t>
            </a:r>
            <a:r>
              <a:rPr lang="ja-JP" altLang="en-US" sz="1200" b="1" dirty="0">
                <a:latin typeface="メイリオ"/>
                <a:ea typeface="メイリオ"/>
                <a:cs typeface="メイリオ"/>
              </a:rPr>
              <a:t>装置維持</a:t>
            </a:r>
            <a:r>
              <a:rPr lang="en-US" altLang="ja-JP" sz="1200" b="1" dirty="0">
                <a:latin typeface="メイリオ"/>
                <a:ea typeface="メイリオ"/>
                <a:cs typeface="メイリオ"/>
              </a:rPr>
              <a:t>/</a:t>
            </a:r>
            <a:r>
              <a:rPr lang="ja-JP" altLang="en-US" sz="1200" b="1" dirty="0">
                <a:latin typeface="メイリオ"/>
                <a:ea typeface="メイリオ"/>
                <a:cs typeface="メイリオ"/>
              </a:rPr>
              <a:t>施設利用などの日常業務：</a:t>
            </a:r>
            <a:endParaRPr lang="en-US" altLang="ja-JP" sz="1200" b="1" dirty="0">
              <a:latin typeface="メイリオ"/>
              <a:ea typeface="メイリオ"/>
              <a:cs typeface="メイリオ"/>
            </a:endParaRPr>
          </a:p>
          <a:p>
            <a:pPr>
              <a:lnSpc>
                <a:spcPct val="90000"/>
              </a:lnSpc>
            </a:pPr>
            <a:r>
              <a:rPr lang="ja-JP" altLang="en-US" sz="1200" b="1" dirty="0" smtClean="0">
                <a:latin typeface="メイリオ"/>
                <a:ea typeface="メイリオ"/>
                <a:cs typeface="メイリオ"/>
              </a:rPr>
              <a:t>松永</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真柳</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吉田</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谷原</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寺田</a:t>
            </a:r>
            <a:r>
              <a:rPr lang="en-US" altLang="ja-JP" sz="1200" b="1" dirty="0" smtClean="0">
                <a:latin typeface="メイリオ"/>
                <a:ea typeface="メイリオ"/>
                <a:cs typeface="メイリオ"/>
              </a:rPr>
              <a:t>,</a:t>
            </a:r>
            <a:r>
              <a:rPr lang="ja-JP" altLang="en-US" sz="1200" b="1" dirty="0" smtClean="0">
                <a:latin typeface="メイリオ"/>
                <a:ea typeface="メイリオ"/>
                <a:cs typeface="メイリオ"/>
              </a:rPr>
              <a:t>大槻</a:t>
            </a:r>
            <a:endParaRPr lang="en-US" altLang="ja-JP" sz="1200" b="1" dirty="0" smtClean="0">
              <a:latin typeface="メイリオ"/>
              <a:ea typeface="メイリオ"/>
              <a:cs typeface="メイリオ"/>
            </a:endParaRPr>
          </a:p>
          <a:p>
            <a:pPr>
              <a:lnSpc>
                <a:spcPct val="90000"/>
              </a:lnSpc>
            </a:pPr>
            <a:endParaRPr lang="en-US" altLang="ja-JP" sz="1200" b="1" dirty="0">
              <a:latin typeface="メイリオ"/>
              <a:ea typeface="メイリオ"/>
              <a:cs typeface="メイリオ"/>
            </a:endParaRPr>
          </a:p>
        </p:txBody>
      </p:sp>
      <p:sp>
        <p:nvSpPr>
          <p:cNvPr id="21" name="テキスト ボックス 20">
            <a:extLst>
              <a:ext uri="{FF2B5EF4-FFF2-40B4-BE49-F238E27FC236}">
                <a16:creationId xmlns:a16="http://schemas.microsoft.com/office/drawing/2014/main" xmlns="" id="{06ABFF19-619C-094C-CA86-A4F54D0BED22}"/>
              </a:ext>
            </a:extLst>
          </p:cNvPr>
          <p:cNvSpPr txBox="1"/>
          <p:nvPr/>
        </p:nvSpPr>
        <p:spPr>
          <a:xfrm>
            <a:off x="6994850" y="4274979"/>
            <a:ext cx="2531760" cy="2123658"/>
          </a:xfrm>
          <a:prstGeom prst="rect">
            <a:avLst/>
          </a:prstGeom>
          <a:noFill/>
        </p:spPr>
        <p:txBody>
          <a:bodyPr wrap="square">
            <a:spAutoFit/>
          </a:bodyPr>
          <a:lstStyle/>
          <a:p>
            <a:r>
              <a:rPr lang="ja-JP" altLang="en-US" sz="1200" b="1" dirty="0">
                <a:latin typeface="メイリオ"/>
                <a:ea typeface="メイリオ"/>
                <a:cs typeface="メイリオ"/>
              </a:rPr>
              <a:t>利用料金</a:t>
            </a:r>
            <a:endParaRPr lang="en-US" altLang="ja-JP" sz="1200" b="1" dirty="0">
              <a:latin typeface="メイリオ"/>
              <a:ea typeface="メイリオ"/>
              <a:cs typeface="メイリオ"/>
            </a:endParaRPr>
          </a:p>
          <a:p>
            <a:r>
              <a:rPr lang="ja-JP" altLang="en-US" sz="1200" b="1" dirty="0" smtClean="0">
                <a:latin typeface="メイリオ"/>
                <a:ea typeface="メイリオ"/>
              </a:rPr>
              <a:t>・</a:t>
            </a:r>
            <a:r>
              <a:rPr lang="en-US" altLang="ja-JP" sz="1200" b="1" dirty="0" smtClean="0">
                <a:latin typeface="メイリオ"/>
                <a:ea typeface="メイリオ"/>
              </a:rPr>
              <a:t>ARM300(</a:t>
            </a:r>
            <a:r>
              <a:rPr lang="ja-JP" altLang="en-US" sz="1200" b="1" dirty="0" smtClean="0">
                <a:latin typeface="メイリオ"/>
                <a:ea typeface="メイリオ"/>
              </a:rPr>
              <a:t>学外利用）</a:t>
            </a:r>
            <a:endParaRPr lang="en-US" altLang="ja-JP" sz="1200" b="1" dirty="0" smtClean="0">
              <a:latin typeface="メイリオ"/>
              <a:ea typeface="メイリオ"/>
            </a:endParaRPr>
          </a:p>
          <a:p>
            <a:r>
              <a:rPr lang="ja-JP" altLang="en-US" sz="1200" b="1" dirty="0">
                <a:latin typeface="メイリオ"/>
                <a:ea typeface="メイリオ"/>
              </a:rPr>
              <a:t>　装置使用料</a:t>
            </a:r>
            <a:r>
              <a:rPr lang="en-US" altLang="ja-JP" sz="1200" b="1" dirty="0">
                <a:latin typeface="メイリオ"/>
                <a:ea typeface="メイリオ"/>
              </a:rPr>
              <a:t> </a:t>
            </a:r>
            <a:r>
              <a:rPr lang="en-US" altLang="ja-JP" sz="1200" b="1" dirty="0" smtClean="0">
                <a:latin typeface="メイリオ"/>
                <a:ea typeface="メイリオ"/>
              </a:rPr>
              <a:t>7100</a:t>
            </a:r>
            <a:r>
              <a:rPr lang="ja-JP" altLang="en-US" sz="1200" b="1" dirty="0" smtClean="0">
                <a:latin typeface="メイリオ"/>
                <a:ea typeface="メイリオ"/>
              </a:rPr>
              <a:t>円</a:t>
            </a:r>
            <a:r>
              <a:rPr lang="en-US" altLang="ja-JP" sz="1200" b="1" dirty="0" smtClean="0">
                <a:latin typeface="メイリオ"/>
                <a:ea typeface="メイリオ"/>
              </a:rPr>
              <a:t>/</a:t>
            </a:r>
            <a:r>
              <a:rPr lang="en-US" altLang="ja-JP" sz="1200" b="1" dirty="0" err="1" smtClean="0">
                <a:latin typeface="メイリオ"/>
                <a:ea typeface="メイリオ"/>
              </a:rPr>
              <a:t>hr</a:t>
            </a:r>
            <a:r>
              <a:rPr lang="ja-JP" altLang="en-US" sz="1200" b="1" dirty="0" smtClean="0">
                <a:latin typeface="メイリオ"/>
                <a:ea typeface="メイリオ"/>
              </a:rPr>
              <a:t>＋</a:t>
            </a:r>
            <a:r>
              <a:rPr lang="en-US" altLang="ja-JP" sz="1200" b="1" dirty="0" smtClean="0">
                <a:latin typeface="メイリオ"/>
                <a:ea typeface="メイリオ"/>
              </a:rPr>
              <a:t>α</a:t>
            </a:r>
          </a:p>
          <a:p>
            <a:r>
              <a:rPr lang="en-US" altLang="ja-JP" sz="1200" b="1" dirty="0" smtClean="0">
                <a:latin typeface="メイリオ"/>
                <a:ea typeface="メイリオ"/>
              </a:rPr>
              <a:t>   </a:t>
            </a:r>
            <a:r>
              <a:rPr lang="ja-JP" altLang="en-US" sz="1200" b="1" dirty="0" smtClean="0">
                <a:latin typeface="メイリオ"/>
                <a:ea typeface="メイリオ"/>
              </a:rPr>
              <a:t>付添</a:t>
            </a:r>
            <a:r>
              <a:rPr lang="ja-JP" altLang="en-US" sz="1200" b="1" dirty="0">
                <a:latin typeface="メイリオ"/>
                <a:ea typeface="メイリオ"/>
              </a:rPr>
              <a:t>測定　</a:t>
            </a:r>
            <a:r>
              <a:rPr lang="en-US" altLang="ja-JP" sz="1200" b="1" dirty="0" smtClean="0">
                <a:latin typeface="メイリオ"/>
                <a:ea typeface="メイリオ"/>
              </a:rPr>
              <a:t>9300</a:t>
            </a:r>
            <a:r>
              <a:rPr lang="ja-JP" altLang="en-US" sz="1200" b="1" dirty="0" smtClean="0">
                <a:latin typeface="メイリオ"/>
                <a:ea typeface="メイリオ"/>
              </a:rPr>
              <a:t>円</a:t>
            </a:r>
            <a:r>
              <a:rPr lang="en-US" altLang="ja-JP" sz="1200" b="1" dirty="0" smtClean="0">
                <a:latin typeface="メイリオ"/>
                <a:ea typeface="メイリオ"/>
              </a:rPr>
              <a:t>/</a:t>
            </a:r>
            <a:r>
              <a:rPr lang="en-US" altLang="ja-JP" sz="1200" b="1" dirty="0" err="1" smtClean="0">
                <a:latin typeface="メイリオ"/>
                <a:ea typeface="メイリオ"/>
              </a:rPr>
              <a:t>hr</a:t>
            </a:r>
            <a:endParaRPr lang="en-US" altLang="ja-JP" sz="1200" b="1" dirty="0">
              <a:latin typeface="メイリオ"/>
              <a:ea typeface="メイリオ"/>
            </a:endParaRPr>
          </a:p>
          <a:p>
            <a:r>
              <a:rPr lang="ja-JP" altLang="en-US" sz="1200" b="1" dirty="0">
                <a:latin typeface="メイリオ"/>
                <a:ea typeface="メイリオ"/>
              </a:rPr>
              <a:t>・</a:t>
            </a:r>
            <a:r>
              <a:rPr lang="en-US" altLang="ja-JP" sz="1200" b="1" dirty="0" smtClean="0">
                <a:latin typeface="メイリオ"/>
                <a:ea typeface="メイリオ"/>
              </a:rPr>
              <a:t>ARM200(</a:t>
            </a:r>
            <a:r>
              <a:rPr lang="ja-JP" altLang="en-US" sz="1200" b="1" dirty="0">
                <a:latin typeface="メイリオ"/>
                <a:ea typeface="メイリオ"/>
              </a:rPr>
              <a:t>学外利用）</a:t>
            </a:r>
            <a:endParaRPr lang="en-US" altLang="ja-JP" sz="1200" b="1" dirty="0">
              <a:latin typeface="メイリオ"/>
              <a:ea typeface="メイリオ"/>
            </a:endParaRPr>
          </a:p>
          <a:p>
            <a:r>
              <a:rPr lang="ja-JP" altLang="en-US" sz="1200" b="1" dirty="0">
                <a:latin typeface="メイリオ"/>
                <a:ea typeface="メイリオ"/>
              </a:rPr>
              <a:t>　装置使用料</a:t>
            </a:r>
            <a:r>
              <a:rPr lang="en-US" altLang="ja-JP" sz="1200" b="1" dirty="0">
                <a:latin typeface="メイリオ"/>
                <a:ea typeface="メイリオ"/>
              </a:rPr>
              <a:t> </a:t>
            </a:r>
            <a:r>
              <a:rPr lang="en-US" altLang="ja-JP" sz="1200" b="1" dirty="0" smtClean="0">
                <a:latin typeface="メイリオ"/>
                <a:ea typeface="メイリオ"/>
              </a:rPr>
              <a:t>5600</a:t>
            </a:r>
            <a:r>
              <a:rPr lang="ja-JP" altLang="en-US" sz="1200" b="1" dirty="0">
                <a:latin typeface="メイリオ"/>
                <a:ea typeface="メイリオ"/>
              </a:rPr>
              <a:t>円</a:t>
            </a:r>
            <a:r>
              <a:rPr lang="en-US" altLang="ja-JP" sz="1200" b="1" dirty="0">
                <a:latin typeface="メイリオ"/>
                <a:ea typeface="メイリオ"/>
              </a:rPr>
              <a:t>/</a:t>
            </a:r>
            <a:r>
              <a:rPr lang="en-US" altLang="ja-JP" sz="1200" b="1" dirty="0" err="1">
                <a:latin typeface="メイリオ"/>
                <a:ea typeface="メイリオ"/>
              </a:rPr>
              <a:t>hr</a:t>
            </a:r>
            <a:r>
              <a:rPr lang="ja-JP" altLang="en-US" sz="1200" b="1" dirty="0">
                <a:latin typeface="メイリオ"/>
                <a:ea typeface="メイリオ"/>
              </a:rPr>
              <a:t>＋</a:t>
            </a:r>
            <a:r>
              <a:rPr lang="en-US" altLang="ja-JP" sz="1200" b="1" dirty="0">
                <a:latin typeface="メイリオ"/>
                <a:ea typeface="メイリオ"/>
              </a:rPr>
              <a:t>α</a:t>
            </a:r>
          </a:p>
          <a:p>
            <a:r>
              <a:rPr lang="en-US" altLang="ja-JP" sz="1200" b="1" dirty="0">
                <a:latin typeface="メイリオ"/>
                <a:ea typeface="メイリオ"/>
              </a:rPr>
              <a:t>   </a:t>
            </a:r>
            <a:r>
              <a:rPr lang="ja-JP" altLang="en-US" sz="1200" b="1" dirty="0">
                <a:latin typeface="メイリオ"/>
                <a:ea typeface="メイリオ"/>
              </a:rPr>
              <a:t>付添測定　</a:t>
            </a:r>
            <a:r>
              <a:rPr lang="en-US" altLang="ja-JP" sz="1200" b="1" dirty="0" smtClean="0">
                <a:latin typeface="メイリオ"/>
                <a:ea typeface="メイリオ"/>
              </a:rPr>
              <a:t>7900</a:t>
            </a:r>
            <a:r>
              <a:rPr lang="ja-JP" altLang="en-US" sz="1200" b="1" dirty="0">
                <a:latin typeface="メイリオ"/>
                <a:ea typeface="メイリオ"/>
              </a:rPr>
              <a:t>円</a:t>
            </a:r>
            <a:r>
              <a:rPr lang="en-US" altLang="ja-JP" sz="1200" b="1" dirty="0">
                <a:latin typeface="メイリオ"/>
                <a:ea typeface="メイリオ"/>
              </a:rPr>
              <a:t>/</a:t>
            </a:r>
            <a:r>
              <a:rPr lang="en-US" altLang="ja-JP" sz="1200" b="1" dirty="0" err="1" smtClean="0">
                <a:latin typeface="メイリオ"/>
                <a:ea typeface="メイリオ"/>
              </a:rPr>
              <a:t>hr</a:t>
            </a:r>
            <a:endParaRPr lang="en-US" altLang="ja-JP" sz="1200" b="1" dirty="0" smtClean="0">
              <a:latin typeface="メイリオ"/>
              <a:ea typeface="メイリオ"/>
            </a:endParaRPr>
          </a:p>
          <a:p>
            <a:endParaRPr lang="en-US" altLang="ja-JP" sz="1200" b="1" dirty="0">
              <a:latin typeface="メイリオ"/>
              <a:ea typeface="メイリオ"/>
            </a:endParaRPr>
          </a:p>
          <a:p>
            <a:r>
              <a:rPr lang="ja-JP" altLang="en-US" sz="1200" b="1" dirty="0" smtClean="0">
                <a:latin typeface="メイリオ"/>
                <a:ea typeface="メイリオ"/>
              </a:rPr>
              <a:t>　</a:t>
            </a:r>
            <a:r>
              <a:rPr lang="en-US" altLang="ja-JP" sz="1200" b="1" dirty="0" smtClean="0">
                <a:latin typeface="メイリオ"/>
                <a:ea typeface="メイリオ"/>
              </a:rPr>
              <a:t>*</a:t>
            </a:r>
            <a:r>
              <a:rPr lang="ja-JP" altLang="en-US" sz="1200" b="1" dirty="0" smtClean="0">
                <a:latin typeface="メイリオ"/>
                <a:ea typeface="メイリオ"/>
              </a:rPr>
              <a:t>詳細はセンターホームページ　</a:t>
            </a:r>
            <a:endParaRPr lang="en-US" altLang="ja-JP" sz="1200" b="1" dirty="0" smtClean="0">
              <a:latin typeface="メイリオ"/>
              <a:ea typeface="メイリオ"/>
            </a:endParaRPr>
          </a:p>
          <a:p>
            <a:r>
              <a:rPr lang="ja-JP" altLang="en-US" sz="1200" b="1" dirty="0">
                <a:latin typeface="メイリオ"/>
                <a:ea typeface="メイリオ"/>
              </a:rPr>
              <a:t>　</a:t>
            </a:r>
            <a:r>
              <a:rPr lang="ja-JP" altLang="en-US" sz="1200" b="1" dirty="0" smtClean="0">
                <a:latin typeface="メイリオ"/>
                <a:ea typeface="メイリオ"/>
              </a:rPr>
              <a:t>　の使用規定参照</a:t>
            </a:r>
            <a:endParaRPr lang="en-US" altLang="ja-JP" sz="1200" b="1" dirty="0">
              <a:latin typeface="メイリオ"/>
              <a:ea typeface="メイリオ"/>
            </a:endParaRPr>
          </a:p>
          <a:p>
            <a:r>
              <a:rPr lang="ja-JP" altLang="en-US" sz="1200" b="1" dirty="0">
                <a:latin typeface="メイリオ"/>
                <a:ea typeface="メイリオ"/>
              </a:rPr>
              <a:t>　</a:t>
            </a:r>
            <a:r>
              <a:rPr lang="en-US" altLang="ja-JP" sz="1200" b="1" dirty="0" smtClean="0">
                <a:latin typeface="メイリオ"/>
                <a:ea typeface="メイリオ"/>
              </a:rPr>
              <a:t>*</a:t>
            </a:r>
            <a:r>
              <a:rPr lang="ja-JP" altLang="en-US" sz="1200" b="1" dirty="0" smtClean="0">
                <a:latin typeface="メイリオ"/>
                <a:ea typeface="メイリオ"/>
              </a:rPr>
              <a:t>グリッド等消耗品は実費徴収</a:t>
            </a:r>
            <a:endParaRPr lang="en-US" altLang="ja-JP" sz="1200" b="1" dirty="0">
              <a:latin typeface="メイリオ"/>
              <a:ea typeface="メイリオ"/>
            </a:endParaRPr>
          </a:p>
        </p:txBody>
      </p:sp>
    </p:spTree>
    <p:extLst>
      <p:ext uri="{BB962C8B-B14F-4D97-AF65-F5344CB8AC3E}">
        <p14:creationId xmlns:p14="http://schemas.microsoft.com/office/powerpoint/2010/main" val="161623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2"/>
                                        </p:tgtEl>
                                        <p:attrNameLst>
                                          <p:attrName>style.visibility</p:attrName>
                                        </p:attrNameLst>
                                      </p:cBhvr>
                                      <p:to>
                                        <p:strVal val="visible"/>
                                      </p:to>
                                    </p:set>
                                    <p:animEffect transition="in" filter="dissolve">
                                      <p:cBhvr>
                                        <p:cTn id="13" dur="500"/>
                                        <p:tgtEl>
                                          <p:spTgt spid="7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dissolve">
                                      <p:cBhvr>
                                        <p:cTn id="16" dur="500"/>
                                        <p:tgtEl>
                                          <p:spTgt spid="8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dissolve">
                                      <p:cBhvr>
                                        <p:cTn id="19" dur="500"/>
                                        <p:tgtEl>
                                          <p:spTgt spid="84"/>
                                        </p:tgtEl>
                                      </p:cBhvr>
                                    </p:animEffect>
                                  </p:childTnLst>
                                </p:cTn>
                              </p:par>
                              <p:par>
                                <p:cTn id="20" presetID="9" presetClass="entr" presetSubtype="0" fill="hold"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dissolve">
                                      <p:cBhvr>
                                        <p:cTn id="22" dur="500"/>
                                        <p:tgtEl>
                                          <p:spTgt spid="24"/>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72" grpId="0" animBg="1"/>
      <p:bldP spid="84" grpId="0" animBg="1"/>
      <p:bldP spid="85"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664021" y="4215323"/>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5085622" y="4215323"/>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671261" y="1410644"/>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5085622" y="1414971"/>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445622" y="1214258"/>
            <a:ext cx="36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年間マシンタイム配分</a:t>
            </a:r>
            <a:endParaRPr lang="ja-JP" altLang="en-US" sz="2200" b="1" dirty="0">
              <a:latin typeface="メイリオ"/>
              <a:ea typeface="メイリオ"/>
              <a:cs typeface="メイリオ"/>
            </a:endParaRPr>
          </a:p>
        </p:txBody>
      </p:sp>
      <p:sp>
        <p:nvSpPr>
          <p:cNvPr id="87" name="正方形/長方形 86"/>
          <p:cNvSpPr/>
          <p:nvPr/>
        </p:nvSpPr>
        <p:spPr>
          <a:xfrm>
            <a:off x="1031261" y="1214258"/>
            <a:ext cx="3600000" cy="430887"/>
          </a:xfrm>
          <a:prstGeom prst="rect">
            <a:avLst/>
          </a:prstGeom>
          <a:solidFill>
            <a:schemeClr val="bg1"/>
          </a:solidFill>
        </p:spPr>
        <p:txBody>
          <a:bodyPr wrap="square">
            <a:spAutoFit/>
          </a:bodyPr>
          <a:lstStyle/>
          <a:p>
            <a:pPr algn="ctr"/>
            <a:r>
              <a:rPr lang="en-US" altLang="ja-JP" sz="2200" b="1" dirty="0">
                <a:latin typeface="メイリオ"/>
                <a:ea typeface="メイリオ"/>
                <a:cs typeface="メイリオ"/>
              </a:rPr>
              <a:t>1</a:t>
            </a:r>
            <a:r>
              <a:rPr lang="ja-JP" altLang="en-US" sz="2200" b="1">
                <a:latin typeface="メイリオ"/>
                <a:ea typeface="メイリオ"/>
                <a:cs typeface="メイリオ"/>
              </a:rPr>
              <a:t>日</a:t>
            </a:r>
            <a:r>
              <a:rPr lang="en-US" altLang="ja-JP" sz="2200" b="1" dirty="0">
                <a:latin typeface="メイリオ"/>
                <a:ea typeface="メイリオ"/>
                <a:cs typeface="メイリオ"/>
              </a:rPr>
              <a:t> or 1</a:t>
            </a:r>
            <a:r>
              <a:rPr lang="ja-JP" altLang="en-US" sz="2200" b="1">
                <a:latin typeface="メイリオ"/>
                <a:ea typeface="メイリオ"/>
                <a:cs typeface="メイリオ"/>
              </a:rPr>
              <a:t>週間の流れ</a:t>
            </a:r>
            <a:endParaRPr lang="ja-JP" altLang="en-US" sz="2200" b="1" dirty="0">
              <a:latin typeface="メイリオ"/>
              <a:ea typeface="メイリオ"/>
              <a:cs typeface="メイリオ"/>
            </a:endParaRPr>
          </a:p>
        </p:txBody>
      </p:sp>
      <p:sp>
        <p:nvSpPr>
          <p:cNvPr id="88" name="正方形/長方形 87"/>
          <p:cNvSpPr/>
          <p:nvPr/>
        </p:nvSpPr>
        <p:spPr>
          <a:xfrm>
            <a:off x="1744021" y="4030098"/>
            <a:ext cx="216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利用グループ数</a:t>
            </a:r>
            <a:endParaRPr lang="ja-JP" altLang="en-US" sz="2200" b="1" dirty="0">
              <a:latin typeface="メイリオ"/>
              <a:ea typeface="メイリオ"/>
              <a:cs typeface="メイリオ"/>
            </a:endParaRPr>
          </a:p>
        </p:txBody>
      </p:sp>
      <p:graphicFrame>
        <p:nvGraphicFramePr>
          <p:cNvPr id="3" name="表 2"/>
          <p:cNvGraphicFramePr>
            <a:graphicFrameLocks noGrp="1"/>
          </p:cNvGraphicFramePr>
          <p:nvPr>
            <p:extLst>
              <p:ext uri="{D42A27DB-BD31-4B8C-83A1-F6EECF244321}">
                <p14:modId xmlns:p14="http://schemas.microsoft.com/office/powerpoint/2010/main" val="1481308707"/>
              </p:ext>
            </p:extLst>
          </p:nvPr>
        </p:nvGraphicFramePr>
        <p:xfrm>
          <a:off x="766951" y="4922657"/>
          <a:ext cx="4135403" cy="897424"/>
        </p:xfrm>
        <a:graphic>
          <a:graphicData uri="http://schemas.openxmlformats.org/drawingml/2006/table">
            <a:tbl>
              <a:tblPr firstRow="1" bandRow="1">
                <a:tableStyleId>{1E171933-4619-4E11-9A3F-F7608DF75F80}</a:tableStyleId>
              </a:tblPr>
              <a:tblGrid>
                <a:gridCol w="1409137">
                  <a:extLst>
                    <a:ext uri="{9D8B030D-6E8A-4147-A177-3AD203B41FA5}">
                      <a16:colId xmlns:a16="http://schemas.microsoft.com/office/drawing/2014/main" xmlns="" val="20000"/>
                    </a:ext>
                  </a:extLst>
                </a:gridCol>
                <a:gridCol w="1521960">
                  <a:extLst>
                    <a:ext uri="{9D8B030D-6E8A-4147-A177-3AD203B41FA5}">
                      <a16:colId xmlns:a16="http://schemas.microsoft.com/office/drawing/2014/main" xmlns="" val="20001"/>
                    </a:ext>
                  </a:extLst>
                </a:gridCol>
                <a:gridCol w="1204306">
                  <a:extLst>
                    <a:ext uri="{9D8B030D-6E8A-4147-A177-3AD203B41FA5}">
                      <a16:colId xmlns:a16="http://schemas.microsoft.com/office/drawing/2014/main" xmlns="" val="20002"/>
                    </a:ext>
                  </a:extLst>
                </a:gridCol>
              </a:tblGrid>
              <a:tr h="448712">
                <a:tc>
                  <a:txBody>
                    <a:bodyPr/>
                    <a:lstStyle/>
                    <a:p>
                      <a:pPr algn="ct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ja-JP" altLang="en-US" sz="1600" b="1" dirty="0">
                          <a:solidFill>
                            <a:schemeClr val="tx1"/>
                          </a:solidFill>
                          <a:latin typeface="メイリオ"/>
                          <a:ea typeface="メイリオ"/>
                          <a:cs typeface="メイリオ"/>
                        </a:rPr>
                        <a:t>アカデミア</a:t>
                      </a:r>
                    </a:p>
                  </a:txBody>
                  <a:tcPr anchor="ctr"/>
                </a:tc>
                <a:tc>
                  <a:txBody>
                    <a:bodyPr/>
                    <a:lstStyle/>
                    <a:p>
                      <a:pPr algn="ctr"/>
                      <a:r>
                        <a:rPr kumimoji="1" lang="ja-JP" altLang="en-US" sz="1600" b="1" dirty="0">
                          <a:solidFill>
                            <a:schemeClr val="tx1"/>
                          </a:solidFill>
                          <a:latin typeface="メイリオ"/>
                          <a:ea typeface="メイリオ"/>
                          <a:cs typeface="メイリオ"/>
                        </a:rPr>
                        <a:t>企業</a:t>
                      </a:r>
                    </a:p>
                  </a:txBody>
                  <a:tcPr anchor="ctr"/>
                </a:tc>
                <a:extLst>
                  <a:ext uri="{0D108BD9-81ED-4DB2-BD59-A6C34878D82A}">
                    <a16:rowId xmlns:a16="http://schemas.microsoft.com/office/drawing/2014/main" xmlns="" val="10000"/>
                  </a:ext>
                </a:extLst>
              </a:tr>
              <a:tr h="448712">
                <a:tc>
                  <a:txBody>
                    <a:bodyPr/>
                    <a:lstStyle/>
                    <a:p>
                      <a:pPr algn="ctr"/>
                      <a:r>
                        <a:rPr kumimoji="1" lang="en-US" altLang="ja-JP" sz="1600" b="1" dirty="0" smtClean="0">
                          <a:solidFill>
                            <a:schemeClr val="tx1"/>
                          </a:solidFill>
                          <a:latin typeface="メイリオ"/>
                          <a:ea typeface="メイリオ"/>
                          <a:cs typeface="メイリオ"/>
                        </a:rPr>
                        <a:t>2022</a:t>
                      </a:r>
                      <a:r>
                        <a:rPr kumimoji="1" lang="ja-JP" altLang="en-US" sz="1600" b="1" dirty="0" smtClean="0">
                          <a:solidFill>
                            <a:schemeClr val="tx1"/>
                          </a:solidFill>
                          <a:latin typeface="メイリオ"/>
                          <a:ea typeface="メイリオ"/>
                          <a:cs typeface="メイリオ"/>
                        </a:rPr>
                        <a:t>年度</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ja-JP" altLang="en-US" sz="1600" b="1" dirty="0" smtClean="0">
                          <a:solidFill>
                            <a:srgbClr val="FF0000"/>
                          </a:solidFill>
                          <a:latin typeface="Meiryo" panose="020B0604030504040204" pitchFamily="34" charset="-128"/>
                          <a:ea typeface="Meiryo" panose="020B0604030504040204" pitchFamily="34" charset="-128"/>
                          <a:cs typeface="+mn-cs"/>
                        </a:rPr>
                        <a:t>８</a:t>
                      </a:r>
                      <a:r>
                        <a:rPr kumimoji="1" lang="ja-JP" altLang="en-US" sz="1600" b="1" dirty="0" smtClean="0">
                          <a:solidFill>
                            <a:schemeClr val="tx1"/>
                          </a:solidFill>
                          <a:latin typeface="メイリオ"/>
                          <a:ea typeface="メイリオ"/>
                          <a:cs typeface="メイリオ"/>
                        </a:rPr>
                        <a:t>グループ</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smtClean="0">
                          <a:solidFill>
                            <a:srgbClr val="FF0000"/>
                          </a:solidFill>
                          <a:latin typeface="Meiryo" panose="020B0604030504040204" pitchFamily="34" charset="-128"/>
                          <a:ea typeface="Meiryo" panose="020B0604030504040204" pitchFamily="34" charset="-128"/>
                          <a:cs typeface="+mn-cs"/>
                        </a:rPr>
                        <a:t>0</a:t>
                      </a:r>
                      <a:r>
                        <a:rPr kumimoji="1" lang="ja-JP" altLang="en-US" sz="1600" b="1" dirty="0" smtClean="0">
                          <a:solidFill>
                            <a:schemeClr val="tx1"/>
                          </a:solidFill>
                          <a:latin typeface="メイリオ"/>
                          <a:ea typeface="メイリオ"/>
                          <a:cs typeface="メイリオ"/>
                        </a:rPr>
                        <a:t>社</a:t>
                      </a:r>
                      <a:endParaRPr kumimoji="1" lang="ja-JP" altLang="en-US" sz="1600" b="1" dirty="0">
                        <a:solidFill>
                          <a:schemeClr val="tx1"/>
                        </a:solidFill>
                        <a:latin typeface="メイリオ"/>
                        <a:ea typeface="メイリオ"/>
                        <a:cs typeface="メイリオ"/>
                      </a:endParaRPr>
                    </a:p>
                  </a:txBody>
                  <a:tcPr anchor="ctr"/>
                </a:tc>
                <a:extLst>
                  <a:ext uri="{0D108BD9-81ED-4DB2-BD59-A6C34878D82A}">
                    <a16:rowId xmlns:a16="http://schemas.microsoft.com/office/drawing/2014/main" xmlns="" val="1576954190"/>
                  </a:ext>
                </a:extLst>
              </a:tr>
            </a:tbl>
          </a:graphicData>
        </a:graphic>
      </p:graphicFrame>
      <p:sp>
        <p:nvSpPr>
          <p:cNvPr id="2" name="スライド番号プレースホルダー 1">
            <a:extLst>
              <a:ext uri="{FF2B5EF4-FFF2-40B4-BE49-F238E27FC236}">
                <a16:creationId xmlns:a16="http://schemas.microsoft.com/office/drawing/2014/main" xmlns="" id="{DBACC7BA-4850-4D42-B33A-EC587406B6F4}"/>
              </a:ext>
            </a:extLst>
          </p:cNvPr>
          <p:cNvSpPr>
            <a:spLocks noGrp="1"/>
          </p:cNvSpPr>
          <p:nvPr>
            <p:ph type="sldNum" sz="quarter" idx="12"/>
          </p:nvPr>
        </p:nvSpPr>
        <p:spPr>
          <a:xfrm>
            <a:off x="6996113" y="6389805"/>
            <a:ext cx="2228850" cy="365125"/>
          </a:xfrm>
        </p:spPr>
        <p:txBody>
          <a:bodyPr/>
          <a:lstStyle/>
          <a:p>
            <a:fld id="{26317FC1-5595-0942-9BD9-527CF0EC310B}" type="slidenum">
              <a:rPr kumimoji="1" lang="ja-JP" altLang="en-US" smtClean="0"/>
              <a:t>2</a:t>
            </a:fld>
            <a:endParaRPr kumimoji="1" lang="ja-JP" altLang="en-US"/>
          </a:p>
        </p:txBody>
      </p:sp>
      <p:graphicFrame>
        <p:nvGraphicFramePr>
          <p:cNvPr id="25" name="表 24">
            <a:extLst>
              <a:ext uri="{FF2B5EF4-FFF2-40B4-BE49-F238E27FC236}">
                <a16:creationId xmlns:a16="http://schemas.microsoft.com/office/drawing/2014/main" xmlns="" id="{8443E3C1-0EA0-9C47-8280-7CAEFFDA078D}"/>
              </a:ext>
            </a:extLst>
          </p:cNvPr>
          <p:cNvGraphicFramePr>
            <a:graphicFrameLocks noGrp="1"/>
          </p:cNvGraphicFramePr>
          <p:nvPr>
            <p:extLst>
              <p:ext uri="{D42A27DB-BD31-4B8C-83A1-F6EECF244321}">
                <p14:modId xmlns:p14="http://schemas.microsoft.com/office/powerpoint/2010/main" val="1300505684"/>
              </p:ext>
            </p:extLst>
          </p:nvPr>
        </p:nvGraphicFramePr>
        <p:xfrm>
          <a:off x="5177920" y="2101278"/>
          <a:ext cx="4135405" cy="815340"/>
        </p:xfrm>
        <a:graphic>
          <a:graphicData uri="http://schemas.openxmlformats.org/drawingml/2006/table">
            <a:tbl>
              <a:tblPr firstRow="1" bandRow="1">
                <a:tableStyleId>{10A1B5D5-9B99-4C35-A422-299274C87663}</a:tableStyleId>
              </a:tblPr>
              <a:tblGrid>
                <a:gridCol w="1255931">
                  <a:extLst>
                    <a:ext uri="{9D8B030D-6E8A-4147-A177-3AD203B41FA5}">
                      <a16:colId xmlns:a16="http://schemas.microsoft.com/office/drawing/2014/main" xmlns="" val="20000"/>
                    </a:ext>
                  </a:extLst>
                </a:gridCol>
                <a:gridCol w="1222872">
                  <a:extLst>
                    <a:ext uri="{9D8B030D-6E8A-4147-A177-3AD203B41FA5}">
                      <a16:colId xmlns:a16="http://schemas.microsoft.com/office/drawing/2014/main" xmlns="" val="20001"/>
                    </a:ext>
                  </a:extLst>
                </a:gridCol>
                <a:gridCol w="711100">
                  <a:extLst>
                    <a:ext uri="{9D8B030D-6E8A-4147-A177-3AD203B41FA5}">
                      <a16:colId xmlns:a16="http://schemas.microsoft.com/office/drawing/2014/main" xmlns="" val="142583364"/>
                    </a:ext>
                  </a:extLst>
                </a:gridCol>
                <a:gridCol w="945502">
                  <a:extLst>
                    <a:ext uri="{9D8B030D-6E8A-4147-A177-3AD203B41FA5}">
                      <a16:colId xmlns:a16="http://schemas.microsoft.com/office/drawing/2014/main" xmlns="" val="20002"/>
                    </a:ext>
                  </a:extLst>
                </a:gridCol>
              </a:tblGrid>
              <a:tr h="161592">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稼働日数</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dirty="0">
                          <a:solidFill>
                            <a:schemeClr val="tx1"/>
                          </a:solidFill>
                          <a:latin typeface="Meiryo" panose="020B0604030504040204" pitchFamily="34" charset="-128"/>
                          <a:ea typeface="Meiryo" panose="020B0604030504040204" pitchFamily="34" charset="-128"/>
                        </a:rPr>
                        <a:t>アカデミア</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企業</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内部</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0000"/>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tx1"/>
                          </a:solidFill>
                          <a:latin typeface="Meiryo" panose="020B0604030504040204" pitchFamily="34" charset="-128"/>
                          <a:ea typeface="Meiryo" panose="020B0604030504040204" pitchFamily="34" charset="-128"/>
                        </a:rPr>
                        <a:t>2022</a:t>
                      </a:r>
                      <a:r>
                        <a:rPr kumimoji="1" lang="ja-JP" altLang="en-US" sz="1050" b="1" dirty="0" smtClean="0">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500" b="1" dirty="0" smtClean="0">
                          <a:solidFill>
                            <a:srgbClr val="FF0000"/>
                          </a:solidFill>
                          <a:latin typeface="Meiryo" panose="020B0604030504040204" pitchFamily="34" charset="-128"/>
                          <a:ea typeface="Meiryo" panose="020B0604030504040204" pitchFamily="34" charset="-128"/>
                        </a:rPr>
                        <a:t>126</a:t>
                      </a:r>
                      <a:r>
                        <a:rPr kumimoji="1" lang="ja-JP" altLang="en-US" sz="1500" b="1" dirty="0" smtClean="0">
                          <a:solidFill>
                            <a:schemeClr val="tx1"/>
                          </a:solidFill>
                          <a:latin typeface="Meiryo" panose="020B0604030504040204" pitchFamily="34" charset="-128"/>
                          <a:ea typeface="Meiryo" panose="020B0604030504040204" pitchFamily="34" charset="-128"/>
                        </a:rPr>
                        <a:t>日</a:t>
                      </a:r>
                      <a:endParaRPr kumimoji="1" lang="en-US" altLang="ja-JP" sz="15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smtClean="0">
                          <a:solidFill>
                            <a:srgbClr val="FF0000"/>
                          </a:solidFill>
                          <a:latin typeface="Meiryo" panose="020B0604030504040204" pitchFamily="34" charset="-128"/>
                          <a:ea typeface="Meiryo" panose="020B0604030504040204" pitchFamily="34" charset="-128"/>
                        </a:rPr>
                        <a:t>100</a:t>
                      </a:r>
                      <a:r>
                        <a:rPr kumimoji="1" lang="en-US" altLang="ja-JP" sz="1600" b="1" baseline="0" dirty="0" smtClean="0">
                          <a:solidFill>
                            <a:srgbClr val="FF0000"/>
                          </a:solidFill>
                          <a:latin typeface="Meiryo" panose="020B0604030504040204" pitchFamily="34" charset="-128"/>
                          <a:ea typeface="Meiryo" panose="020B0604030504040204" pitchFamily="34" charset="-128"/>
                        </a:rPr>
                        <a:t> </a:t>
                      </a:r>
                      <a:r>
                        <a:rPr kumimoji="1" lang="en-US" altLang="ja-JP" sz="1600" b="1" dirty="0" smtClean="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smtClean="0">
                          <a:solidFill>
                            <a:srgbClr val="FF0000"/>
                          </a:solidFill>
                          <a:latin typeface="Meiryo" panose="020B0604030504040204" pitchFamily="34" charset="-128"/>
                          <a:ea typeface="Meiryo" panose="020B0604030504040204" pitchFamily="34" charset="-128"/>
                        </a:rPr>
                        <a:t>0</a:t>
                      </a:r>
                      <a:r>
                        <a:rPr kumimoji="1" lang="en-US" altLang="ja-JP" sz="1600" b="1" dirty="0" smtClean="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smtClean="0">
                          <a:solidFill>
                            <a:srgbClr val="FF0000"/>
                          </a:solidFill>
                          <a:latin typeface="Meiryo" panose="020B0604030504040204" pitchFamily="34" charset="-128"/>
                          <a:ea typeface="Meiryo" panose="020B0604030504040204" pitchFamily="34" charset="-128"/>
                        </a:rPr>
                        <a:t>100</a:t>
                      </a:r>
                      <a:r>
                        <a:rPr kumimoji="1" lang="en-US" altLang="ja-JP" sz="1600" b="1" dirty="0" smtClean="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xmlns="" val="1576954190"/>
                  </a:ext>
                </a:extLst>
              </a:tr>
            </a:tbl>
          </a:graphicData>
        </a:graphic>
      </p:graphicFrame>
      <p:sp>
        <p:nvSpPr>
          <p:cNvPr id="26" name="正方形/長方形 25">
            <a:extLst>
              <a:ext uri="{FF2B5EF4-FFF2-40B4-BE49-F238E27FC236}">
                <a16:creationId xmlns:a16="http://schemas.microsoft.com/office/drawing/2014/main" xmlns="" id="{9FA4BE45-DEEE-8044-8CE6-0A13F26C5AFE}"/>
              </a:ext>
            </a:extLst>
          </p:cNvPr>
          <p:cNvSpPr/>
          <p:nvPr/>
        </p:nvSpPr>
        <p:spPr>
          <a:xfrm>
            <a:off x="6165622" y="4030098"/>
            <a:ext cx="216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その他</a:t>
            </a:r>
            <a:endParaRPr lang="ja-JP" altLang="en-US" sz="2200" b="1" dirty="0">
              <a:latin typeface="メイリオ"/>
              <a:ea typeface="メイリオ"/>
              <a:cs typeface="メイリオ"/>
            </a:endParaRPr>
          </a:p>
        </p:txBody>
      </p:sp>
      <p:sp>
        <p:nvSpPr>
          <p:cNvPr id="4" name="テキスト ボックス 3">
            <a:extLst>
              <a:ext uri="{FF2B5EF4-FFF2-40B4-BE49-F238E27FC236}">
                <a16:creationId xmlns:a16="http://schemas.microsoft.com/office/drawing/2014/main" xmlns="" id="{C253B39E-1061-6FED-ED1F-B56B3B91A95F}"/>
              </a:ext>
            </a:extLst>
          </p:cNvPr>
          <p:cNvSpPr txBox="1"/>
          <p:nvPr/>
        </p:nvSpPr>
        <p:spPr>
          <a:xfrm>
            <a:off x="5089801" y="1718679"/>
            <a:ext cx="3444854" cy="369332"/>
          </a:xfrm>
          <a:prstGeom prst="rect">
            <a:avLst/>
          </a:prstGeom>
          <a:noFill/>
        </p:spPr>
        <p:txBody>
          <a:bodyPr wrap="none" rtlCol="0">
            <a:spAutoFit/>
          </a:bodyPr>
          <a:lstStyle/>
          <a:p>
            <a:r>
              <a:rPr kumimoji="1" lang="en-US" altLang="ja-JP" dirty="0" smtClean="0"/>
              <a:t>CRYO</a:t>
            </a:r>
            <a:r>
              <a:rPr lang="en-US" altLang="ja-JP" dirty="0"/>
              <a:t> </a:t>
            </a:r>
            <a:r>
              <a:rPr kumimoji="1" lang="en-US" altLang="ja-JP" dirty="0" smtClean="0"/>
              <a:t>ARM 300 II &amp; </a:t>
            </a:r>
            <a:r>
              <a:rPr lang="en-US" altLang="ja-JP" dirty="0"/>
              <a:t>CRYO ARM 200</a:t>
            </a:r>
            <a:endParaRPr kumimoji="1" lang="en-US" altLang="ja-JP" sz="1400" dirty="0"/>
          </a:p>
        </p:txBody>
      </p:sp>
      <p:sp>
        <p:nvSpPr>
          <p:cNvPr id="17" name="CryoEMネットワーク">
            <a:extLst>
              <a:ext uri="{FF2B5EF4-FFF2-40B4-BE49-F238E27FC236}">
                <a16:creationId xmlns:a16="http://schemas.microsoft.com/office/drawing/2014/main" xmlns="" id="{6303FC19-C7E9-F042-82B9-C657BABBDB38}"/>
              </a:ext>
            </a:extLst>
          </p:cNvPr>
          <p:cNvSpPr txBox="1">
            <a:spLocks/>
          </p:cNvSpPr>
          <p:nvPr/>
        </p:nvSpPr>
        <p:spPr>
          <a:xfrm>
            <a:off x="1" y="0"/>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dirty="0">
                <a:latin typeface="メイリオ"/>
                <a:ea typeface="メイリオ"/>
                <a:cs typeface="メイリオ"/>
              </a:rPr>
              <a:t>稼働状況</a:t>
            </a:r>
            <a:r>
              <a:rPr lang="en-US" altLang="ja-JP" sz="4000" b="1" dirty="0" smtClean="0">
                <a:latin typeface="メイリオ"/>
                <a:ea typeface="メイリオ"/>
                <a:cs typeface="メイリオ"/>
              </a:rPr>
              <a:t>【</a:t>
            </a:r>
            <a:r>
              <a:rPr lang="ja-JP" altLang="en-US" sz="2400" b="1" dirty="0">
                <a:latin typeface="メイリオ"/>
                <a:ea typeface="メイリオ"/>
                <a:cs typeface="メイリオ"/>
              </a:rPr>
              <a:t>九州</a:t>
            </a:r>
            <a:r>
              <a:rPr lang="ja-JP" altLang="en-US" sz="2400" b="1" dirty="0" smtClean="0">
                <a:latin typeface="メイリオ"/>
                <a:ea typeface="メイリオ"/>
                <a:cs typeface="メイリオ"/>
              </a:rPr>
              <a:t>大学グリーンファルマ</a:t>
            </a:r>
            <a:r>
              <a:rPr lang="ja-JP" altLang="en-US" sz="2400" b="1" dirty="0">
                <a:latin typeface="メイリオ"/>
                <a:ea typeface="メイリオ"/>
                <a:cs typeface="メイリオ"/>
              </a:rPr>
              <a:t>構造解析センター</a:t>
            </a:r>
            <a:r>
              <a:rPr lang="en-US" altLang="ja-JP" sz="4000" b="1" dirty="0" smtClean="0">
                <a:latin typeface="メイリオ"/>
                <a:ea typeface="メイリオ"/>
                <a:cs typeface="メイリオ"/>
              </a:rPr>
              <a:t>】</a:t>
            </a:r>
            <a:endParaRPr lang="en-US" altLang="ja-JP" sz="4000" b="1" dirty="0">
              <a:latin typeface="メイリオ"/>
              <a:ea typeface="メイリオ"/>
              <a:cs typeface="メイリオ"/>
            </a:endParaRPr>
          </a:p>
        </p:txBody>
      </p:sp>
      <p:sp>
        <p:nvSpPr>
          <p:cNvPr id="18" name="テキスト ボックス 17">
            <a:extLst>
              <a:ext uri="{FF2B5EF4-FFF2-40B4-BE49-F238E27FC236}">
                <a16:creationId xmlns:a16="http://schemas.microsoft.com/office/drawing/2014/main" xmlns="" id="{1B616A93-44AC-364D-87A9-5930DE346434}"/>
              </a:ext>
            </a:extLst>
          </p:cNvPr>
          <p:cNvSpPr txBox="1"/>
          <p:nvPr/>
        </p:nvSpPr>
        <p:spPr>
          <a:xfrm>
            <a:off x="738959" y="1709060"/>
            <a:ext cx="4176000" cy="2031325"/>
          </a:xfrm>
          <a:prstGeom prst="rect">
            <a:avLst/>
          </a:prstGeom>
          <a:noFill/>
        </p:spPr>
        <p:txBody>
          <a:bodyPr wrap="square" rtlCol="0">
            <a:spAutoFit/>
          </a:bodyPr>
          <a:lstStyle/>
          <a:p>
            <a:r>
              <a:rPr lang="en-US" altLang="ja-JP" sz="1400" b="1" dirty="0" smtClean="0">
                <a:latin typeface="メイリオ"/>
                <a:ea typeface="メイリオ"/>
                <a:cs typeface="メイリオ"/>
              </a:rPr>
              <a:t>9:00-10:00</a:t>
            </a:r>
            <a:r>
              <a:rPr lang="ja-JP" altLang="en-US" sz="1400" b="1" dirty="0">
                <a:latin typeface="メイリオ"/>
                <a:ea typeface="メイリオ"/>
                <a:cs typeface="メイリオ"/>
              </a:rPr>
              <a:t>　　</a:t>
            </a:r>
            <a:r>
              <a:rPr lang="ja-JP" altLang="en-US" sz="1400" b="1" dirty="0" smtClean="0">
                <a:latin typeface="メイリオ"/>
                <a:ea typeface="メイリオ"/>
                <a:cs typeface="メイリオ"/>
              </a:rPr>
              <a:t>来所</a:t>
            </a:r>
            <a:r>
              <a:rPr lang="en-US" altLang="ja-JP" sz="1400" b="1" dirty="0">
                <a:latin typeface="メイリオ"/>
                <a:ea typeface="メイリオ"/>
                <a:cs typeface="メイリオ"/>
              </a:rPr>
              <a:t>/zoom</a:t>
            </a:r>
            <a:r>
              <a:rPr lang="ja-JP" altLang="en-US" sz="1400" b="1" dirty="0">
                <a:latin typeface="メイリオ"/>
                <a:ea typeface="メイリオ"/>
                <a:cs typeface="メイリオ"/>
              </a:rPr>
              <a:t>などで接続</a:t>
            </a:r>
            <a:endParaRPr lang="en-US" altLang="ja-JP" sz="1400" dirty="0">
              <a:latin typeface="メイリオ"/>
              <a:ea typeface="メイリオ"/>
              <a:cs typeface="メイリオ"/>
            </a:endParaRPr>
          </a:p>
          <a:p>
            <a:r>
              <a:rPr lang="ja-JP" altLang="en-US" sz="1400" b="1" dirty="0">
                <a:latin typeface="メイリオ"/>
                <a:ea typeface="メイリオ"/>
                <a:cs typeface="メイリオ"/>
              </a:rPr>
              <a:t>午前　　　　グリッド</a:t>
            </a:r>
            <a:r>
              <a:rPr lang="ja-JP" altLang="en-US" sz="1400" b="1" dirty="0" smtClean="0">
                <a:latin typeface="メイリオ"/>
                <a:ea typeface="メイリオ"/>
                <a:cs typeface="メイリオ"/>
              </a:rPr>
              <a:t>凍結・トランスファー</a:t>
            </a:r>
            <a:endParaRPr lang="en-US" altLang="ja-JP" sz="1400" b="1" dirty="0" smtClean="0">
              <a:latin typeface="メイリオ"/>
              <a:ea typeface="メイリオ"/>
              <a:cs typeface="メイリオ"/>
            </a:endParaRPr>
          </a:p>
          <a:p>
            <a:r>
              <a:rPr lang="ja-JP" altLang="en-US" sz="1400" b="1" dirty="0" smtClean="0">
                <a:latin typeface="メイリオ"/>
                <a:ea typeface="メイリオ"/>
                <a:cs typeface="メイリオ"/>
              </a:rPr>
              <a:t>午後　　　　グリッド観察</a:t>
            </a:r>
            <a:endParaRPr lang="en-US" altLang="ja-JP" sz="1400" b="1" dirty="0" smtClean="0">
              <a:latin typeface="メイリオ"/>
              <a:ea typeface="メイリオ"/>
              <a:cs typeface="メイリオ"/>
            </a:endParaRPr>
          </a:p>
          <a:p>
            <a:r>
              <a:rPr lang="ja-JP" altLang="en-US" sz="1400" b="1" dirty="0" smtClean="0">
                <a:latin typeface="メイリオ"/>
                <a:ea typeface="メイリオ"/>
                <a:cs typeface="メイリオ"/>
              </a:rPr>
              <a:t>夕方</a:t>
            </a:r>
            <a:r>
              <a:rPr lang="en-US" altLang="ja-JP" sz="1400" b="1" dirty="0" smtClean="0">
                <a:latin typeface="メイリオ"/>
                <a:ea typeface="メイリオ"/>
                <a:cs typeface="メイリオ"/>
              </a:rPr>
              <a:t>〜</a:t>
            </a:r>
            <a:r>
              <a:rPr lang="ja-JP" altLang="ja-JP" sz="1400" b="1" dirty="0">
                <a:latin typeface="メイリオ"/>
                <a:ea typeface="メイリオ"/>
                <a:cs typeface="メイリオ"/>
              </a:rPr>
              <a:t>　</a:t>
            </a:r>
            <a:r>
              <a:rPr lang="ja-JP" altLang="en-US" sz="1400" b="1" dirty="0" smtClean="0">
                <a:latin typeface="メイリオ"/>
                <a:ea typeface="メイリオ"/>
                <a:cs typeface="メイリオ"/>
              </a:rPr>
              <a:t>　自動測定</a:t>
            </a:r>
            <a:r>
              <a:rPr lang="ja-JP" altLang="en-US" sz="1400" b="1" dirty="0">
                <a:latin typeface="メイリオ"/>
                <a:ea typeface="メイリオ"/>
                <a:cs typeface="メイリオ"/>
              </a:rPr>
              <a:t>開始</a:t>
            </a:r>
            <a:r>
              <a:rPr lang="ja-JP" altLang="en-US" sz="1400" b="1" dirty="0" smtClean="0">
                <a:latin typeface="メイリオ"/>
                <a:ea typeface="メイリオ"/>
                <a:cs typeface="メイリオ"/>
              </a:rPr>
              <a:t>・退所（</a:t>
            </a:r>
            <a:r>
              <a:rPr lang="en-US" altLang="ja-JP" sz="1400" b="1" dirty="0" smtClean="0">
                <a:latin typeface="メイリオ"/>
                <a:ea typeface="メイリオ"/>
                <a:cs typeface="メイリオ"/>
              </a:rPr>
              <a:t>18:00)</a:t>
            </a:r>
            <a:endParaRPr lang="en-US" altLang="ja-JP" sz="1400" b="1" dirty="0">
              <a:latin typeface="メイリオ"/>
              <a:ea typeface="メイリオ"/>
              <a:cs typeface="メイリオ"/>
            </a:endParaRPr>
          </a:p>
          <a:p>
            <a:r>
              <a:rPr lang="ja-JP" altLang="en-US" sz="1400" b="1" dirty="0">
                <a:latin typeface="メイリオ"/>
                <a:ea typeface="メイリオ"/>
                <a:cs typeface="メイリオ"/>
              </a:rPr>
              <a:t>翌日以降</a:t>
            </a:r>
            <a:r>
              <a:rPr lang="ja-JP" altLang="ja-JP" sz="1400" b="1" dirty="0">
                <a:latin typeface="メイリオ"/>
                <a:ea typeface="メイリオ"/>
                <a:cs typeface="メイリオ"/>
              </a:rPr>
              <a:t>　　</a:t>
            </a:r>
            <a:r>
              <a:rPr lang="ja-JP" altLang="en-US" sz="1400" b="1" dirty="0">
                <a:latin typeface="メイリオ"/>
                <a:ea typeface="メイリオ"/>
                <a:cs typeface="メイリオ"/>
              </a:rPr>
              <a:t>データを</a:t>
            </a:r>
            <a:r>
              <a:rPr lang="ja-JP" altLang="en-US" sz="1400" b="1" dirty="0" smtClean="0">
                <a:latin typeface="メイリオ"/>
                <a:ea typeface="メイリオ"/>
                <a:cs typeface="メイリオ"/>
              </a:rPr>
              <a:t>コピー、返送</a:t>
            </a:r>
            <a:endParaRPr lang="en-US" altLang="ja-JP" sz="1400" b="1" dirty="0">
              <a:latin typeface="メイリオ"/>
              <a:ea typeface="メイリオ"/>
              <a:cs typeface="メイリオ"/>
            </a:endParaRPr>
          </a:p>
          <a:p>
            <a:pPr algn="ctr"/>
            <a:r>
              <a:rPr lang="en-US" altLang="ja-JP" sz="1400" b="1" dirty="0">
                <a:latin typeface="メイリオ"/>
                <a:ea typeface="メイリオ"/>
                <a:cs typeface="メイリオ"/>
              </a:rPr>
              <a:t>=== === === === </a:t>
            </a:r>
            <a:r>
              <a:rPr lang="en-US" altLang="ja-JP" sz="1400" b="1" dirty="0" smtClean="0">
                <a:latin typeface="メイリオ"/>
                <a:ea typeface="メイリオ"/>
                <a:cs typeface="メイリオ"/>
              </a:rPr>
              <a:t>===</a:t>
            </a:r>
          </a:p>
          <a:p>
            <a:r>
              <a:rPr lang="ja-JP" altLang="en-US" sz="1400" b="1" dirty="0" smtClean="0">
                <a:latin typeface="メイリオ"/>
                <a:ea typeface="メイリオ"/>
                <a:cs typeface="メイリオ"/>
              </a:rPr>
              <a:t>月ー金</a:t>
            </a:r>
            <a:r>
              <a:rPr lang="en-US" altLang="ja-JP" sz="1400" b="1" dirty="0" smtClean="0">
                <a:latin typeface="メイリオ"/>
                <a:ea typeface="メイリオ"/>
                <a:cs typeface="メイリオ"/>
              </a:rPr>
              <a:t>	</a:t>
            </a:r>
            <a:r>
              <a:rPr lang="ja-JP" altLang="en-US" sz="1400" b="1" dirty="0" smtClean="0">
                <a:latin typeface="メイリオ"/>
                <a:ea typeface="メイリオ"/>
                <a:cs typeface="メイリオ"/>
              </a:rPr>
              <a:t>ユーザー利用</a:t>
            </a:r>
            <a:endParaRPr lang="en-US" altLang="ja-JP" sz="1400" b="1" dirty="0" smtClean="0">
              <a:latin typeface="メイリオ"/>
              <a:ea typeface="メイリオ"/>
              <a:cs typeface="メイリオ"/>
            </a:endParaRPr>
          </a:p>
          <a:p>
            <a:r>
              <a:rPr lang="ja-JP" altLang="en-US" sz="1400" b="1" dirty="0" smtClean="0">
                <a:latin typeface="メイリオ"/>
                <a:ea typeface="メイリオ"/>
                <a:cs typeface="メイリオ"/>
              </a:rPr>
              <a:t>土、日　ベーキング・学内利用（但し近日中に学外利用可になる可能性有り）</a:t>
            </a:r>
            <a:endParaRPr lang="en-US" altLang="ja-JP" sz="1400" b="1" dirty="0">
              <a:latin typeface="メイリオ"/>
              <a:ea typeface="メイリオ"/>
              <a:cs typeface="メイリオ"/>
            </a:endParaRPr>
          </a:p>
        </p:txBody>
      </p:sp>
      <p:sp>
        <p:nvSpPr>
          <p:cNvPr id="7" name="テキスト ボックス 6"/>
          <p:cNvSpPr txBox="1"/>
          <p:nvPr/>
        </p:nvSpPr>
        <p:spPr>
          <a:xfrm>
            <a:off x="5263115" y="5018568"/>
            <a:ext cx="3877985" cy="923330"/>
          </a:xfrm>
          <a:prstGeom prst="rect">
            <a:avLst/>
          </a:prstGeom>
          <a:noFill/>
        </p:spPr>
        <p:txBody>
          <a:bodyPr wrap="none" rtlCol="0">
            <a:spAutoFit/>
          </a:bodyPr>
          <a:lstStyle/>
          <a:p>
            <a:r>
              <a:rPr lang="ja-JP" altLang="en-US" b="1" dirty="0" smtClean="0">
                <a:latin typeface="メイリオ"/>
                <a:ea typeface="メイリオ"/>
                <a:cs typeface="メイリオ"/>
              </a:rPr>
              <a:t>クライオ電</a:t>
            </a:r>
            <a:r>
              <a:rPr lang="ja-JP" altLang="en-US" b="1" dirty="0">
                <a:latin typeface="メイリオ"/>
                <a:ea typeface="メイリオ"/>
                <a:cs typeface="メイリオ"/>
              </a:rPr>
              <a:t>顕試料作製、データ</a:t>
            </a:r>
            <a:r>
              <a:rPr lang="ja-JP" altLang="en-US" b="1" dirty="0" smtClean="0">
                <a:latin typeface="メイリオ"/>
                <a:ea typeface="メイリオ"/>
                <a:cs typeface="メイリオ"/>
              </a:rPr>
              <a:t>収集</a:t>
            </a:r>
            <a:endParaRPr lang="en-US" altLang="ja-JP" b="1" dirty="0" smtClean="0">
              <a:latin typeface="メイリオ"/>
              <a:ea typeface="メイリオ"/>
              <a:cs typeface="メイリオ"/>
            </a:endParaRPr>
          </a:p>
          <a:p>
            <a:r>
              <a:rPr lang="ja-JP" altLang="en-US" b="1" dirty="0" smtClean="0">
                <a:latin typeface="メイリオ"/>
                <a:ea typeface="メイリオ"/>
                <a:cs typeface="メイリオ"/>
              </a:rPr>
              <a:t>初心者</a:t>
            </a:r>
            <a:r>
              <a:rPr lang="ja-JP" altLang="en-US" b="1" dirty="0" smtClean="0">
                <a:latin typeface="メイリオ"/>
                <a:ea typeface="メイリオ"/>
                <a:cs typeface="メイリオ"/>
              </a:rPr>
              <a:t>講習会計画中</a:t>
            </a:r>
            <a:endParaRPr lang="ja-JP" altLang="en-US" b="1" dirty="0">
              <a:latin typeface="メイリオ"/>
              <a:ea typeface="メイリオ"/>
              <a:cs typeface="メイリオ"/>
            </a:endParaRPr>
          </a:p>
          <a:p>
            <a:endParaRPr kumimoji="1" lang="ja-JP" altLang="en-US" dirty="0"/>
          </a:p>
        </p:txBody>
      </p:sp>
    </p:spTree>
    <p:extLst>
      <p:ext uri="{BB962C8B-B14F-4D97-AF65-F5344CB8AC3E}">
        <p14:creationId xmlns:p14="http://schemas.microsoft.com/office/powerpoint/2010/main" val="375804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dissolve">
                                      <p:cBhvr>
                                        <p:cTn id="13" dur="500"/>
                                        <p:tgtEl>
                                          <p:spTgt spid="8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dissolve">
                                      <p:cBhvr>
                                        <p:cTn id="16" dur="500"/>
                                        <p:tgtEl>
                                          <p:spTgt spid="8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animEffect transition="in" filter="dissolve">
                                      <p:cBhvr>
                                        <p:cTn id="19" dur="500"/>
                                        <p:tgtEl>
                                          <p:spTgt spid="88"/>
                                        </p:tgtEl>
                                      </p:cBhvr>
                                    </p:animEffect>
                                  </p:childTnLst>
                                </p:cTn>
                              </p:par>
                              <p:par>
                                <p:cTn id="20" presetID="9"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par>
                                <p:cTn id="23" presetID="9"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ssolve">
                                      <p:cBhvr>
                                        <p:cTn id="25" dur="500"/>
                                        <p:tgtEl>
                                          <p:spTgt spid="2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dissolve">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84" grpId="0" animBg="1"/>
      <p:bldP spid="85" grpId="0" animBg="1"/>
      <p:bldP spid="88"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ryoEMネットワーク">
            <a:extLst>
              <a:ext uri="{FF2B5EF4-FFF2-40B4-BE49-F238E27FC236}">
                <a16:creationId xmlns:a16="http://schemas.microsoft.com/office/drawing/2014/main" xmlns="" id="{5F661489-1AD5-1243-9B8E-C43DA901BFAD}"/>
              </a:ext>
            </a:extLst>
          </p:cNvPr>
          <p:cNvSpPr txBox="1">
            <a:spLocks/>
          </p:cNvSpPr>
          <p:nvPr/>
        </p:nvSpPr>
        <p:spPr>
          <a:xfrm>
            <a:off x="924340" y="3653319"/>
            <a:ext cx="5396948"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r>
              <a:rPr lang="ja-JP" altLang="en-US" sz="2400" b="1">
                <a:latin typeface="メイリオ"/>
                <a:ea typeface="メイリオ"/>
                <a:cs typeface="メイリオ"/>
              </a:rPr>
              <a:t>困っていること</a:t>
            </a:r>
            <a:endParaRPr lang="en-US" altLang="ja-JP" sz="2400" b="1" dirty="0">
              <a:latin typeface="メイリオ"/>
              <a:ea typeface="メイリオ"/>
              <a:cs typeface="メイリオ"/>
            </a:endParaRPr>
          </a:p>
        </p:txBody>
      </p:sp>
      <p:sp>
        <p:nvSpPr>
          <p:cNvPr id="19" name="コンテンツ プレースホルダー 2">
            <a:extLst>
              <a:ext uri="{FF2B5EF4-FFF2-40B4-BE49-F238E27FC236}">
                <a16:creationId xmlns:a16="http://schemas.microsoft.com/office/drawing/2014/main" xmlns="" id="{DB5FB2CC-F7AB-D1A6-D75C-180C370D4C1F}"/>
              </a:ext>
            </a:extLst>
          </p:cNvPr>
          <p:cNvSpPr>
            <a:spLocks noGrp="1"/>
          </p:cNvSpPr>
          <p:nvPr>
            <p:ph idx="1"/>
          </p:nvPr>
        </p:nvSpPr>
        <p:spPr>
          <a:xfrm>
            <a:off x="594360" y="4476875"/>
            <a:ext cx="9201150" cy="2095376"/>
          </a:xfrm>
        </p:spPr>
        <p:txBody>
          <a:bodyPr>
            <a:noAutofit/>
          </a:bodyPr>
          <a:lstStyle/>
          <a:p>
            <a:pPr marL="342900" indent="-342900">
              <a:buFont typeface="+mj-lt"/>
              <a:buAutoNum type="arabicPeriod"/>
            </a:pPr>
            <a:r>
              <a:rPr lang="ja-JP" altLang="en-US" sz="1800" dirty="0" smtClean="0">
                <a:latin typeface="Meiryo" panose="020B0604030504040204" pitchFamily="34" charset="-128"/>
                <a:ea typeface="Meiryo" panose="020B0604030504040204" pitchFamily="34" charset="-128"/>
              </a:rPr>
              <a:t>学外（学内も？）ユーザー</a:t>
            </a:r>
            <a:r>
              <a:rPr lang="ja-JP" altLang="en-US" sz="1800" dirty="0" smtClean="0">
                <a:latin typeface="Meiryo" panose="020B0604030504040204" pitchFamily="34" charset="-128"/>
                <a:ea typeface="Meiryo" panose="020B0604030504040204" pitchFamily="34" charset="-128"/>
              </a:rPr>
              <a:t>の獲得</a:t>
            </a:r>
            <a:r>
              <a:rPr lang="ja-JP" altLang="en-US" sz="1800" dirty="0" smtClean="0">
                <a:latin typeface="Meiryo" panose="020B0604030504040204" pitchFamily="34" charset="-128"/>
                <a:ea typeface="Meiryo" panose="020B0604030504040204" pitchFamily="34" charset="-128"/>
              </a:rPr>
              <a:t>。</a:t>
            </a:r>
            <a:endParaRPr lang="en-US" altLang="ja-JP" sz="1800" dirty="0">
              <a:latin typeface="Meiryo" panose="020B0604030504040204" pitchFamily="34" charset="-128"/>
              <a:ea typeface="Meiryo" panose="020B0604030504040204" pitchFamily="34" charset="-128"/>
            </a:endParaRPr>
          </a:p>
          <a:p>
            <a:pPr marL="342900" indent="-342900">
              <a:buFont typeface="+mj-lt"/>
              <a:buAutoNum type="arabicPeriod"/>
            </a:pPr>
            <a:r>
              <a:rPr lang="ja-JP" altLang="en-US" sz="1800" dirty="0" smtClean="0">
                <a:latin typeface="Meiryo" panose="020B0604030504040204" pitchFamily="34" charset="-128"/>
                <a:ea typeface="Meiryo" panose="020B0604030504040204" pitchFamily="34" charset="-128"/>
              </a:rPr>
              <a:t>氷のコンタミが鏡筒内で発生しやすい</a:t>
            </a:r>
            <a:r>
              <a:rPr lang="ja-JP" altLang="en-US" sz="1800" dirty="0" smtClean="0">
                <a:latin typeface="Meiryo" panose="020B0604030504040204" pitchFamily="34" charset="-128"/>
                <a:ea typeface="Meiryo" panose="020B0604030504040204" pitchFamily="34" charset="-128"/>
              </a:rPr>
              <a:t>。（現在、改善</a:t>
            </a:r>
            <a:r>
              <a:rPr lang="en-US" altLang="ja-JP" sz="1800" dirty="0" smtClean="0">
                <a:latin typeface="Meiryo" panose="020B0604030504040204" pitchFamily="34" charset="-128"/>
                <a:ea typeface="Meiryo" panose="020B0604030504040204" pitchFamily="34" charset="-128"/>
              </a:rPr>
              <a:t>?</a:t>
            </a:r>
            <a:r>
              <a:rPr lang="ja-JP" altLang="en-US" sz="1800" dirty="0" smtClean="0">
                <a:latin typeface="Meiryo" panose="020B0604030504040204" pitchFamily="34" charset="-128"/>
                <a:ea typeface="Meiryo" panose="020B0604030504040204" pitchFamily="34" charset="-128"/>
              </a:rPr>
              <a:t>）</a:t>
            </a:r>
            <a:endParaRPr lang="en-US" altLang="ja-JP" sz="1800" dirty="0">
              <a:latin typeface="Meiryo" panose="020B0604030504040204" pitchFamily="34" charset="-128"/>
              <a:ea typeface="Meiryo" panose="020B0604030504040204" pitchFamily="34" charset="-128"/>
            </a:endParaRPr>
          </a:p>
          <a:p>
            <a:pPr marL="342900" indent="-342900">
              <a:buFont typeface="+mj-lt"/>
              <a:buAutoNum type="arabicPeriod"/>
            </a:pPr>
            <a:r>
              <a:rPr lang="en-US" altLang="ja-JP" sz="1800" dirty="0" err="1" smtClean="0">
                <a:latin typeface="Meiryo" panose="020B0604030504040204" pitchFamily="34" charset="-128"/>
                <a:ea typeface="Meiryo" panose="020B0604030504040204" pitchFamily="34" charset="-128"/>
              </a:rPr>
              <a:t>Ω</a:t>
            </a:r>
            <a:r>
              <a:rPr lang="ja-JP" altLang="en-US" sz="1800" dirty="0" smtClean="0">
                <a:latin typeface="Meiryo" panose="020B0604030504040204" pitchFamily="34" charset="-128"/>
                <a:ea typeface="Meiryo" panose="020B0604030504040204" pitchFamily="34" charset="-128"/>
              </a:rPr>
              <a:t>フィルターのスリットの影</a:t>
            </a:r>
            <a:r>
              <a:rPr lang="ja-JP" altLang="en-US" sz="1800" dirty="0" smtClean="0">
                <a:latin typeface="Meiryo" panose="020B0604030504040204" pitchFamily="34" charset="-128"/>
                <a:ea typeface="Meiryo" panose="020B0604030504040204" pitchFamily="34" charset="-128"/>
              </a:rPr>
              <a:t>が</a:t>
            </a:r>
            <a:r>
              <a:rPr lang="ja-JP" altLang="en-US" sz="1800" dirty="0" smtClean="0">
                <a:latin typeface="Meiryo" panose="020B0604030504040204" pitchFamily="34" charset="-128"/>
                <a:ea typeface="Meiryo" panose="020B0604030504040204" pitchFamily="34" charset="-128"/>
              </a:rPr>
              <a:t>出</a:t>
            </a:r>
            <a:r>
              <a:rPr lang="ja-JP" altLang="en-US" sz="1800" dirty="0" smtClean="0">
                <a:latin typeface="Meiryo" panose="020B0604030504040204" pitchFamily="34" charset="-128"/>
                <a:ea typeface="Meiryo" panose="020B0604030504040204" pitchFamily="34" charset="-128"/>
              </a:rPr>
              <a:t>やすい。（チラーの安定性、空調の影響（改善））</a:t>
            </a:r>
            <a:endParaRPr lang="en-US" altLang="ja-JP" sz="1800" dirty="0" smtClean="0">
              <a:latin typeface="Meiryo" panose="020B0604030504040204" pitchFamily="34" charset="-128"/>
              <a:ea typeface="Meiryo" panose="020B0604030504040204" pitchFamily="34" charset="-128"/>
            </a:endParaRPr>
          </a:p>
          <a:p>
            <a:pPr marL="342900" indent="-342900">
              <a:buFont typeface="+mj-lt"/>
              <a:buAutoNum type="arabicPeriod"/>
            </a:pPr>
            <a:r>
              <a:rPr lang="ja-JP" altLang="en-US" sz="1800" dirty="0" smtClean="0">
                <a:latin typeface="Meiryo" panose="020B0604030504040204" pitchFamily="34" charset="-128"/>
                <a:ea typeface="Meiryo" panose="020B0604030504040204" pitchFamily="34" charset="-128"/>
              </a:rPr>
              <a:t>液体窒素の</a:t>
            </a:r>
            <a:r>
              <a:rPr lang="ja-JP" altLang="en-US" sz="1800" dirty="0" smtClean="0">
                <a:latin typeface="Meiryo" panose="020B0604030504040204" pitchFamily="34" charset="-128"/>
                <a:ea typeface="Meiryo" panose="020B0604030504040204" pitchFamily="34" charset="-128"/>
              </a:rPr>
              <a:t>交換のタイミング（</a:t>
            </a:r>
            <a:r>
              <a:rPr lang="en-US" altLang="ja-JP" sz="1800" dirty="0" smtClean="0">
                <a:latin typeface="Meiryo" panose="020B0604030504040204" pitchFamily="34" charset="-128"/>
                <a:ea typeface="Meiryo" panose="020B0604030504040204" pitchFamily="34" charset="-128"/>
              </a:rPr>
              <a:t>150L tank? </a:t>
            </a:r>
            <a:r>
              <a:rPr lang="ja-JP" altLang="en-US" sz="1800" dirty="0" smtClean="0">
                <a:latin typeface="Meiryo" panose="020B0604030504040204" pitchFamily="34" charset="-128"/>
                <a:ea typeface="Meiryo" panose="020B0604030504040204" pitchFamily="34" charset="-128"/>
              </a:rPr>
              <a:t>残量計測ツール作成）</a:t>
            </a:r>
            <a:endParaRPr lang="en-US" altLang="ja-JP" sz="1800" dirty="0" smtClean="0">
              <a:latin typeface="Meiryo" panose="020B0604030504040204" pitchFamily="34" charset="-128"/>
              <a:ea typeface="Meiryo" panose="020B0604030504040204" pitchFamily="34" charset="-128"/>
            </a:endParaRPr>
          </a:p>
          <a:p>
            <a:pPr marL="342900" indent="-342900">
              <a:buFont typeface="+mj-lt"/>
              <a:buAutoNum type="arabicPeriod"/>
            </a:pPr>
            <a:r>
              <a:rPr lang="en-US" altLang="ja-JP" sz="1800" dirty="0" smtClean="0">
                <a:latin typeface="Meiryo" panose="020B0604030504040204" pitchFamily="34" charset="-128"/>
                <a:ea typeface="Meiryo" panose="020B0604030504040204" pitchFamily="34" charset="-128"/>
              </a:rPr>
              <a:t>K3</a:t>
            </a:r>
            <a:r>
              <a:rPr lang="ja-JP" altLang="en-US" sz="1800" dirty="0" smtClean="0">
                <a:latin typeface="Meiryo" panose="020B0604030504040204" pitchFamily="34" charset="-128"/>
                <a:ea typeface="Meiryo" panose="020B0604030504040204" pitchFamily="34" charset="-128"/>
              </a:rPr>
              <a:t>の</a:t>
            </a:r>
            <a:r>
              <a:rPr lang="en-US" altLang="ja-JP" sz="1800" dirty="0" smtClean="0">
                <a:latin typeface="Meiryo" panose="020B0604030504040204" pitchFamily="34" charset="-128"/>
                <a:ea typeface="Meiryo" panose="020B0604030504040204" pitchFamily="34" charset="-128"/>
              </a:rPr>
              <a:t>WS</a:t>
            </a:r>
            <a:r>
              <a:rPr lang="ja-JP" altLang="en-US" sz="1800" dirty="0" smtClean="0">
                <a:latin typeface="Meiryo" panose="020B0604030504040204" pitchFamily="34" charset="-128"/>
                <a:ea typeface="Meiryo" panose="020B0604030504040204" pitchFamily="34" charset="-128"/>
              </a:rPr>
              <a:t>が</a:t>
            </a:r>
            <a:r>
              <a:rPr lang="ja-JP" altLang="en-US" sz="1800" dirty="0" smtClean="0">
                <a:latin typeface="Meiryo" panose="020B0604030504040204" pitchFamily="34" charset="-128"/>
                <a:ea typeface="Meiryo" panose="020B0604030504040204" pitchFamily="34" charset="-128"/>
              </a:rPr>
              <a:t>やや不安定</a:t>
            </a:r>
            <a:r>
              <a:rPr lang="ja-JP" altLang="en-US" sz="1800" dirty="0" smtClean="0">
                <a:latin typeface="Meiryo" panose="020B0604030504040204" pitchFamily="34" charset="-128"/>
                <a:ea typeface="Meiryo" panose="020B0604030504040204" pitchFamily="34" charset="-128"/>
              </a:rPr>
              <a:t>。</a:t>
            </a:r>
            <a:endParaRPr lang="en-US" altLang="ja-JP" sz="1800" dirty="0" smtClean="0">
              <a:latin typeface="Meiryo" panose="020B0604030504040204" pitchFamily="34" charset="-128"/>
              <a:ea typeface="Meiryo" panose="020B0604030504040204" pitchFamily="34" charset="-128"/>
            </a:endParaRPr>
          </a:p>
          <a:p>
            <a:pPr marL="342900" indent="-342900">
              <a:buFont typeface="+mj-lt"/>
              <a:buAutoNum type="arabicPeriod"/>
            </a:pPr>
            <a:r>
              <a:rPr lang="ja-JP" altLang="en-US" sz="1800" dirty="0" smtClean="0">
                <a:latin typeface="Meiryo" panose="020B0604030504040204" pitchFamily="34" charset="-128"/>
                <a:ea typeface="Meiryo" panose="020B0604030504040204" pitchFamily="34" charset="-128"/>
              </a:rPr>
              <a:t>「支援」の</a:t>
            </a:r>
            <a:r>
              <a:rPr lang="en-US" altLang="ja-JP" sz="1800" dirty="0" smtClean="0">
                <a:latin typeface="Meiryo" panose="020B0604030504040204" pitchFamily="34" charset="-128"/>
                <a:ea typeface="Meiryo" panose="020B0604030504040204" pitchFamily="34" charset="-128"/>
              </a:rPr>
              <a:t>How to</a:t>
            </a:r>
            <a:r>
              <a:rPr lang="ja-JP" altLang="en-US" sz="1800" dirty="0" smtClean="0">
                <a:latin typeface="Meiryo" panose="020B0604030504040204" pitchFamily="34" charset="-128"/>
                <a:ea typeface="Meiryo" panose="020B0604030504040204" pitchFamily="34" charset="-128"/>
              </a:rPr>
              <a:t>が不足。</a:t>
            </a:r>
            <a:endParaRPr lang="en-US" altLang="ja-JP" sz="1800" dirty="0" smtClean="0">
              <a:latin typeface="Meiryo" panose="020B0604030504040204" pitchFamily="34" charset="-128"/>
              <a:ea typeface="Meiryo" panose="020B0604030504040204" pitchFamily="34" charset="-128"/>
            </a:endParaRPr>
          </a:p>
        </p:txBody>
      </p:sp>
      <p:sp>
        <p:nvSpPr>
          <p:cNvPr id="4" name="CryoEMネットワーク">
            <a:extLst>
              <a:ext uri="{FF2B5EF4-FFF2-40B4-BE49-F238E27FC236}">
                <a16:creationId xmlns:a16="http://schemas.microsoft.com/office/drawing/2014/main" xmlns="" id="{02CAE654-FF14-8E8D-CB62-B98B593CD9C1}"/>
              </a:ext>
            </a:extLst>
          </p:cNvPr>
          <p:cNvSpPr txBox="1">
            <a:spLocks/>
          </p:cNvSpPr>
          <p:nvPr/>
        </p:nvSpPr>
        <p:spPr>
          <a:xfrm>
            <a:off x="913707" y="498575"/>
            <a:ext cx="5396948"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r>
              <a:rPr lang="ja-JP" altLang="en-US" sz="2400" b="1" dirty="0" smtClean="0">
                <a:solidFill>
                  <a:srgbClr val="00B050"/>
                </a:solidFill>
                <a:latin typeface="メイリオ"/>
                <a:ea typeface="メイリオ"/>
                <a:cs typeface="メイリオ"/>
              </a:rPr>
              <a:t>得意な</a:t>
            </a:r>
            <a:r>
              <a:rPr lang="ja-JP" altLang="en-US" sz="2400" b="1" dirty="0">
                <a:solidFill>
                  <a:srgbClr val="00B050"/>
                </a:solidFill>
                <a:latin typeface="メイリオ"/>
                <a:ea typeface="メイリオ"/>
                <a:cs typeface="メイリオ"/>
              </a:rPr>
              <a:t>こと</a:t>
            </a:r>
            <a:r>
              <a:rPr lang="ja-JP" altLang="en-US" sz="2400" b="1" dirty="0">
                <a:latin typeface="メイリオ"/>
                <a:ea typeface="メイリオ"/>
                <a:cs typeface="メイリオ"/>
              </a:rPr>
              <a:t>・</a:t>
            </a:r>
            <a:r>
              <a:rPr lang="ja-JP" altLang="en-US" sz="2400" b="1" dirty="0">
                <a:solidFill>
                  <a:srgbClr val="FF0000"/>
                </a:solidFill>
                <a:latin typeface="メイリオ"/>
                <a:ea typeface="メイリオ"/>
                <a:cs typeface="メイリオ"/>
              </a:rPr>
              <a:t>苦手なこと</a:t>
            </a:r>
            <a:endParaRPr lang="en-US" altLang="ja-JP" sz="2400" b="1" dirty="0">
              <a:solidFill>
                <a:srgbClr val="FF0000"/>
              </a:solidFill>
              <a:latin typeface="メイリオ"/>
              <a:ea typeface="メイリオ"/>
              <a:cs typeface="メイリオ"/>
            </a:endParaRPr>
          </a:p>
        </p:txBody>
      </p:sp>
      <p:sp>
        <p:nvSpPr>
          <p:cNvPr id="5" name="コンテンツ プレースホルダー 2">
            <a:extLst>
              <a:ext uri="{FF2B5EF4-FFF2-40B4-BE49-F238E27FC236}">
                <a16:creationId xmlns:a16="http://schemas.microsoft.com/office/drawing/2014/main" xmlns="" id="{BF64AE32-F15A-EBDE-A8B1-CEFFFC63B925}"/>
              </a:ext>
            </a:extLst>
          </p:cNvPr>
          <p:cNvSpPr txBox="1">
            <a:spLocks/>
          </p:cNvSpPr>
          <p:nvPr/>
        </p:nvSpPr>
        <p:spPr>
          <a:xfrm>
            <a:off x="566391" y="1230214"/>
            <a:ext cx="8543925" cy="33736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charset="2"/>
              <a:buChar char="l"/>
            </a:pPr>
            <a:r>
              <a:rPr lang="ja-JP" altLang="en-US" sz="1800" dirty="0" smtClean="0">
                <a:solidFill>
                  <a:srgbClr val="00A161"/>
                </a:solidFill>
                <a:latin typeface="Meiryo" panose="020B0604030504040204" pitchFamily="34" charset="-128"/>
                <a:ea typeface="Meiryo" panose="020B0604030504040204" pitchFamily="34" charset="-128"/>
              </a:rPr>
              <a:t>　</a:t>
            </a:r>
            <a:r>
              <a:rPr lang="en-US" altLang="ja-JP" sz="1800" dirty="0" smtClean="0">
                <a:solidFill>
                  <a:srgbClr val="00A161"/>
                </a:solidFill>
                <a:latin typeface="Meiryo" panose="020B0604030504040204" pitchFamily="34" charset="-128"/>
                <a:ea typeface="Meiryo" panose="020B0604030504040204" pitchFamily="34" charset="-128"/>
              </a:rPr>
              <a:t>CRYO </a:t>
            </a:r>
            <a:r>
              <a:rPr lang="en-US" altLang="ja-JP" sz="1800" dirty="0" smtClean="0">
                <a:solidFill>
                  <a:srgbClr val="00A161"/>
                </a:solidFill>
                <a:latin typeface="Meiryo" panose="020B0604030504040204" pitchFamily="34" charset="-128"/>
                <a:ea typeface="Meiryo" panose="020B0604030504040204" pitchFamily="34" charset="-128"/>
              </a:rPr>
              <a:t>ARM300II</a:t>
            </a:r>
            <a:r>
              <a:rPr lang="ja-JP" altLang="en-US" sz="1800" dirty="0" smtClean="0">
                <a:solidFill>
                  <a:srgbClr val="00A161"/>
                </a:solidFill>
                <a:latin typeface="Meiryo" panose="020B0604030504040204" pitchFamily="34" charset="-128"/>
                <a:ea typeface="Meiryo" panose="020B0604030504040204" pitchFamily="34" charset="-128"/>
              </a:rPr>
              <a:t>及び</a:t>
            </a:r>
            <a:r>
              <a:rPr lang="en-US" altLang="ja-JP" sz="1800" dirty="0" smtClean="0">
                <a:solidFill>
                  <a:srgbClr val="00A161"/>
                </a:solidFill>
                <a:latin typeface="Meiryo" panose="020B0604030504040204" pitchFamily="34" charset="-128"/>
                <a:ea typeface="Meiryo" panose="020B0604030504040204" pitchFamily="34" charset="-128"/>
              </a:rPr>
              <a:t>ARM200</a:t>
            </a:r>
            <a:r>
              <a:rPr lang="ja-JP" altLang="en-US" sz="1800" dirty="0" smtClean="0">
                <a:solidFill>
                  <a:srgbClr val="00A161"/>
                </a:solidFill>
                <a:latin typeface="Meiryo" panose="020B0604030504040204" pitchFamily="34" charset="-128"/>
                <a:ea typeface="Meiryo" panose="020B0604030504040204" pitchFamily="34" charset="-128"/>
              </a:rPr>
              <a:t>に加えて同キャンパス内の生医研の</a:t>
            </a:r>
            <a:r>
              <a:rPr lang="en-US" altLang="ja-JP" sz="1800" dirty="0" smtClean="0">
                <a:solidFill>
                  <a:srgbClr val="00A161"/>
                </a:solidFill>
                <a:latin typeface="Meiryo" panose="020B0604030504040204" pitchFamily="34" charset="-128"/>
                <a:ea typeface="Meiryo" panose="020B0604030504040204" pitchFamily="34" charset="-128"/>
              </a:rPr>
              <a:t>Polara</a:t>
            </a:r>
            <a:r>
              <a:rPr lang="ja-JP" altLang="en-US" sz="1800" dirty="0" smtClean="0">
                <a:solidFill>
                  <a:srgbClr val="00A161"/>
                </a:solidFill>
                <a:latin typeface="Meiryo" panose="020B0604030504040204" pitchFamily="34" charset="-128"/>
                <a:ea typeface="Meiryo" panose="020B0604030504040204" pitchFamily="34" charset="-128"/>
              </a:rPr>
              <a:t>及　　　　　　　び</a:t>
            </a:r>
            <a:r>
              <a:rPr lang="en-US" altLang="ja-JP" sz="1800" dirty="0" smtClean="0">
                <a:solidFill>
                  <a:srgbClr val="00A161"/>
                </a:solidFill>
                <a:latin typeface="Meiryo" panose="020B0604030504040204" pitchFamily="34" charset="-128"/>
                <a:ea typeface="Meiryo" panose="020B0604030504040204" pitchFamily="34" charset="-128"/>
              </a:rPr>
              <a:t>T20</a:t>
            </a:r>
            <a:r>
              <a:rPr lang="ja-JP" altLang="en-US" sz="1800" dirty="0" smtClean="0">
                <a:solidFill>
                  <a:srgbClr val="00A161"/>
                </a:solidFill>
                <a:latin typeface="Meiryo" panose="020B0604030504040204" pitchFamily="34" charset="-128"/>
                <a:ea typeface="Meiryo" panose="020B0604030504040204" pitchFamily="34" charset="-128"/>
              </a:rPr>
              <a:t>の４台の電顕を連携させて、効率良い支援を</a:t>
            </a:r>
            <a:r>
              <a:rPr lang="ja-JP" altLang="en-US" sz="1800" dirty="0" smtClean="0">
                <a:solidFill>
                  <a:srgbClr val="00A161"/>
                </a:solidFill>
                <a:latin typeface="Meiryo" panose="020B0604030504040204" pitchFamily="34" charset="-128"/>
                <a:ea typeface="Meiryo" panose="020B0604030504040204" pitchFamily="34" charset="-128"/>
              </a:rPr>
              <a:t>加速</a:t>
            </a:r>
            <a:endParaRPr lang="en-US" altLang="ja-JP" sz="1800" dirty="0">
              <a:solidFill>
                <a:srgbClr val="00A161"/>
              </a:solidFill>
              <a:latin typeface="Meiryo" panose="020B0604030504040204" pitchFamily="34" charset="-128"/>
              <a:ea typeface="Meiryo" panose="020B0604030504040204" pitchFamily="34" charset="-128"/>
            </a:endParaRPr>
          </a:p>
          <a:p>
            <a:pPr>
              <a:buFont typeface="Wingdings" charset="2"/>
              <a:buChar char="l"/>
            </a:pPr>
            <a:r>
              <a:rPr lang="ja-JP" altLang="en-US" sz="1800" dirty="0" smtClean="0">
                <a:solidFill>
                  <a:srgbClr val="00A161"/>
                </a:solidFill>
                <a:latin typeface="Meiryo" panose="020B0604030504040204" pitchFamily="34" charset="-128"/>
                <a:ea typeface="Meiryo" panose="020B0604030504040204" pitchFamily="34" charset="-128"/>
              </a:rPr>
              <a:t>　負</a:t>
            </a:r>
            <a:r>
              <a:rPr lang="ja-JP" altLang="en-US" sz="1800" dirty="0" smtClean="0">
                <a:solidFill>
                  <a:srgbClr val="00A161"/>
                </a:solidFill>
                <a:latin typeface="Meiryo" panose="020B0604030504040204" pitchFamily="34" charset="-128"/>
                <a:ea typeface="Meiryo" panose="020B0604030504040204" pitchFamily="34" charset="-128"/>
              </a:rPr>
              <a:t>染色試料の観察が可能（</a:t>
            </a:r>
            <a:r>
              <a:rPr lang="en-US" altLang="ja-JP" sz="1800" dirty="0" smtClean="0">
                <a:solidFill>
                  <a:srgbClr val="00A161"/>
                </a:solidFill>
                <a:latin typeface="Meiryo" panose="020B0604030504040204" pitchFamily="34" charset="-128"/>
                <a:ea typeface="Meiryo" panose="020B0604030504040204" pitchFamily="34" charset="-128"/>
              </a:rPr>
              <a:t>@</a:t>
            </a:r>
            <a:r>
              <a:rPr lang="ja-JP" altLang="en-US" sz="1800" dirty="0" smtClean="0">
                <a:solidFill>
                  <a:srgbClr val="00A161"/>
                </a:solidFill>
                <a:latin typeface="Meiryo" panose="020B0604030504040204" pitchFamily="34" charset="-128"/>
                <a:ea typeface="Meiryo" panose="020B0604030504040204" pitchFamily="34" charset="-128"/>
              </a:rPr>
              <a:t>生医研　</a:t>
            </a:r>
            <a:r>
              <a:rPr lang="en-US" altLang="ja-JP" sz="1800" dirty="0" err="1" smtClean="0">
                <a:solidFill>
                  <a:srgbClr val="00A161"/>
                </a:solidFill>
                <a:latin typeface="Meiryo" panose="020B0604030504040204" pitchFamily="34" charset="-128"/>
                <a:ea typeface="Meiryo" panose="020B0604030504040204" pitchFamily="34" charset="-128"/>
              </a:rPr>
              <a:t>Tecnai</a:t>
            </a:r>
            <a:r>
              <a:rPr lang="en-US" altLang="ja-JP" sz="1800" dirty="0" smtClean="0">
                <a:solidFill>
                  <a:srgbClr val="00A161"/>
                </a:solidFill>
                <a:latin typeface="Meiryo" panose="020B0604030504040204" pitchFamily="34" charset="-128"/>
                <a:ea typeface="Meiryo" panose="020B0604030504040204" pitchFamily="34" charset="-128"/>
              </a:rPr>
              <a:t> 20)</a:t>
            </a:r>
          </a:p>
          <a:p>
            <a:pPr>
              <a:buFont typeface="Wingdings" charset="2"/>
              <a:buChar char="l"/>
            </a:pPr>
            <a:r>
              <a:rPr lang="ja-JP" altLang="en-US" sz="1800" dirty="0" smtClean="0">
                <a:solidFill>
                  <a:srgbClr val="00A161"/>
                </a:solidFill>
                <a:latin typeface="Meiryo" panose="020B0604030504040204" pitchFamily="34" charset="-128"/>
                <a:ea typeface="Meiryo" panose="020B0604030504040204" pitchFamily="34" charset="-128"/>
              </a:rPr>
              <a:t>　</a:t>
            </a:r>
            <a:r>
              <a:rPr lang="en-US" altLang="ja-JP" sz="1800" dirty="0" smtClean="0">
                <a:solidFill>
                  <a:srgbClr val="00A161"/>
                </a:solidFill>
                <a:latin typeface="Meiryo" panose="020B0604030504040204" pitchFamily="34" charset="-128"/>
                <a:ea typeface="Meiryo" panose="020B0604030504040204" pitchFamily="34" charset="-128"/>
              </a:rPr>
              <a:t>BINDS</a:t>
            </a:r>
            <a:r>
              <a:rPr lang="ja-JP" altLang="en-US" sz="1800" dirty="0" smtClean="0">
                <a:solidFill>
                  <a:srgbClr val="00A161"/>
                </a:solidFill>
                <a:latin typeface="Meiryo" panose="020B0604030504040204" pitchFamily="34" charset="-128"/>
                <a:ea typeface="Meiryo" panose="020B0604030504040204" pitchFamily="34" charset="-128"/>
              </a:rPr>
              <a:t>スクリーニング支援との連携による創薬研究の</a:t>
            </a:r>
            <a:r>
              <a:rPr lang="ja-JP" altLang="en-US" sz="1800" dirty="0" smtClean="0">
                <a:solidFill>
                  <a:srgbClr val="00A161"/>
                </a:solidFill>
                <a:latin typeface="Meiryo" panose="020B0604030504040204" pitchFamily="34" charset="-128"/>
                <a:ea typeface="Meiryo" panose="020B0604030504040204" pitchFamily="34" charset="-128"/>
              </a:rPr>
              <a:t>加速</a:t>
            </a:r>
            <a:endParaRPr lang="en-US" altLang="ja-JP" sz="1800" dirty="0" smtClean="0">
              <a:solidFill>
                <a:srgbClr val="00A161"/>
              </a:solidFill>
              <a:latin typeface="Meiryo" panose="020B0604030504040204" pitchFamily="34" charset="-128"/>
              <a:ea typeface="Meiryo" panose="020B0604030504040204" pitchFamily="34" charset="-128"/>
            </a:endParaRPr>
          </a:p>
          <a:p>
            <a:pPr>
              <a:buFont typeface="Wingdings" charset="2"/>
              <a:buChar char="l"/>
            </a:pPr>
            <a:r>
              <a:rPr lang="ja-JP" altLang="en-US" sz="1800" dirty="0" smtClean="0">
                <a:solidFill>
                  <a:srgbClr val="00A161"/>
                </a:solidFill>
                <a:latin typeface="Meiryo" panose="020B0604030504040204" pitchFamily="34" charset="-128"/>
                <a:ea typeface="Meiryo" panose="020B0604030504040204" pitchFamily="34" charset="-128"/>
              </a:rPr>
              <a:t>　好</a:t>
            </a:r>
            <a:r>
              <a:rPr lang="ja-JP" altLang="en-US" sz="1800" dirty="0" smtClean="0">
                <a:solidFill>
                  <a:srgbClr val="00A161"/>
                </a:solidFill>
                <a:latin typeface="Meiryo" panose="020B0604030504040204" pitchFamily="34" charset="-128"/>
                <a:ea typeface="Meiryo" panose="020B0604030504040204" pitchFamily="34" charset="-128"/>
              </a:rPr>
              <a:t>立地。博多駅（新幹線）、空港、最寄り</a:t>
            </a:r>
            <a:r>
              <a:rPr lang="ja-JP" altLang="en-US" sz="1800" dirty="0" smtClean="0">
                <a:solidFill>
                  <a:srgbClr val="00A161"/>
                </a:solidFill>
                <a:latin typeface="Meiryo" panose="020B0604030504040204" pitchFamily="34" charset="-128"/>
                <a:ea typeface="Meiryo" panose="020B0604030504040204" pitchFamily="34" charset="-128"/>
              </a:rPr>
              <a:t>駅（地下鉄、バス、</a:t>
            </a:r>
            <a:r>
              <a:rPr lang="en-US" altLang="ja-JP" sz="1800" dirty="0" smtClean="0">
                <a:solidFill>
                  <a:srgbClr val="00A161"/>
                </a:solidFill>
                <a:latin typeface="Meiryo" panose="020B0604030504040204" pitchFamily="34" charset="-128"/>
                <a:ea typeface="Meiryo" panose="020B0604030504040204" pitchFamily="34" charset="-128"/>
              </a:rPr>
              <a:t>JR)</a:t>
            </a:r>
            <a:r>
              <a:rPr lang="ja-JP" altLang="en-US" sz="1800" dirty="0" smtClean="0">
                <a:solidFill>
                  <a:srgbClr val="00A161"/>
                </a:solidFill>
                <a:latin typeface="Meiryo" panose="020B0604030504040204" pitchFamily="34" charset="-128"/>
                <a:ea typeface="Meiryo" panose="020B0604030504040204" pitchFamily="34" charset="-128"/>
              </a:rPr>
              <a:t>からのアクセス。正門からのアクセス。</a:t>
            </a:r>
            <a:endParaRPr lang="en-US" altLang="ja-JP" sz="1800" dirty="0">
              <a:solidFill>
                <a:srgbClr val="00A161"/>
              </a:solidFill>
              <a:latin typeface="Meiryo" panose="020B0604030504040204" pitchFamily="34" charset="-128"/>
              <a:ea typeface="Meiryo" panose="020B0604030504040204" pitchFamily="34" charset="-128"/>
            </a:endParaRPr>
          </a:p>
          <a:p>
            <a:pPr marL="0" indent="0">
              <a:buNone/>
            </a:pPr>
            <a:endParaRPr lang="en-US" altLang="ja-JP" sz="300" dirty="0">
              <a:latin typeface="Meiryo" panose="020B0604030504040204" pitchFamily="34" charset="-128"/>
              <a:ea typeface="Meiryo" panose="020B0604030504040204" pitchFamily="34" charset="-128"/>
            </a:endParaRPr>
          </a:p>
          <a:p>
            <a:pPr marL="0" indent="0">
              <a:buNone/>
            </a:pPr>
            <a:r>
              <a:rPr lang="ja-JP" altLang="en-US" sz="1800" b="1" dirty="0" smtClean="0">
                <a:solidFill>
                  <a:srgbClr val="FF0000"/>
                </a:solidFill>
                <a:latin typeface="Meiryo" panose="020B0604030504040204" pitchFamily="34" charset="-128"/>
                <a:ea typeface="Meiryo" panose="020B0604030504040204" pitchFamily="34" charset="-128"/>
              </a:rPr>
              <a:t>Ｘ　</a:t>
            </a:r>
            <a:r>
              <a:rPr lang="ja-JP" altLang="en-US" sz="1800" dirty="0" smtClean="0">
                <a:solidFill>
                  <a:srgbClr val="FF0000"/>
                </a:solidFill>
                <a:latin typeface="Meiryo" panose="020B0604030504040204" pitchFamily="34" charset="-128"/>
                <a:ea typeface="Meiryo" panose="020B0604030504040204" pitchFamily="34" charset="-128"/>
              </a:rPr>
              <a:t>首都圏、関西エリアから距離が遠い。（ユーザ　＆　</a:t>
            </a:r>
            <a:r>
              <a:rPr lang="en-US" altLang="ja-JP" sz="1800" dirty="0" smtClean="0">
                <a:solidFill>
                  <a:srgbClr val="FF0000"/>
                </a:solidFill>
                <a:latin typeface="Meiryo" panose="020B0604030504040204" pitchFamily="34" charset="-128"/>
                <a:ea typeface="Meiryo" panose="020B0604030504040204" pitchFamily="34" charset="-128"/>
              </a:rPr>
              <a:t>JEOL</a:t>
            </a:r>
            <a:r>
              <a:rPr lang="ja-JP" altLang="en-US" sz="1800" dirty="0" smtClean="0">
                <a:solidFill>
                  <a:srgbClr val="FF0000"/>
                </a:solidFill>
                <a:latin typeface="Meiryo" panose="020B0604030504040204" pitchFamily="34" charset="-128"/>
                <a:ea typeface="Meiryo" panose="020B0604030504040204" pitchFamily="34" charset="-128"/>
              </a:rPr>
              <a:t>サービス）</a:t>
            </a:r>
            <a:endParaRPr lang="en-US" altLang="ja-JP" sz="1800" dirty="0" smtClean="0">
              <a:solidFill>
                <a:srgbClr val="FF0000"/>
              </a:solidFill>
              <a:latin typeface="Meiryo" panose="020B0604030504040204" pitchFamily="34" charset="-128"/>
              <a:ea typeface="Meiryo" panose="020B0604030504040204" pitchFamily="34" charset="-128"/>
            </a:endParaRPr>
          </a:p>
        </p:txBody>
      </p:sp>
      <p:sp>
        <p:nvSpPr>
          <p:cNvPr id="6" name="CryoEMネットワーク">
            <a:extLst>
              <a:ext uri="{FF2B5EF4-FFF2-40B4-BE49-F238E27FC236}">
                <a16:creationId xmlns:a16="http://schemas.microsoft.com/office/drawing/2014/main" xmlns="" id="{12646E51-9D37-675E-F795-A2BC1886D9DB}"/>
              </a:ext>
            </a:extLst>
          </p:cNvPr>
          <p:cNvSpPr txBox="1">
            <a:spLocks/>
          </p:cNvSpPr>
          <p:nvPr/>
        </p:nvSpPr>
        <p:spPr>
          <a:xfrm>
            <a:off x="0" y="0"/>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3600" b="1" dirty="0">
                <a:latin typeface="メイリオ"/>
                <a:ea typeface="メイリオ"/>
                <a:cs typeface="メイリオ"/>
              </a:rPr>
              <a:t>施設の特徴</a:t>
            </a:r>
            <a:r>
              <a:rPr lang="en-US" altLang="ja-JP" sz="4000" b="1" dirty="0" smtClean="0">
                <a:latin typeface="メイリオ"/>
                <a:ea typeface="メイリオ"/>
                <a:cs typeface="メイリオ"/>
              </a:rPr>
              <a:t>【</a:t>
            </a:r>
            <a:r>
              <a:rPr lang="ja-JP" altLang="en-US" sz="2400" b="1" dirty="0">
                <a:latin typeface="メイリオ"/>
                <a:ea typeface="メイリオ"/>
                <a:cs typeface="メイリオ"/>
              </a:rPr>
              <a:t>九州大学グリーンファルマ構造解析センター </a:t>
            </a:r>
            <a:r>
              <a:rPr lang="en-US" altLang="ja-JP" sz="4000" b="1" dirty="0" smtClean="0">
                <a:latin typeface="メイリオ"/>
                <a:ea typeface="メイリオ"/>
                <a:cs typeface="メイリオ"/>
              </a:rPr>
              <a:t>】</a:t>
            </a:r>
            <a:endParaRPr lang="en-US" altLang="ja-JP" sz="4000" b="1" dirty="0">
              <a:latin typeface="メイリオ"/>
              <a:ea typeface="メイリオ"/>
              <a:cs typeface="メイリオ"/>
            </a:endParaRPr>
          </a:p>
        </p:txBody>
      </p:sp>
    </p:spTree>
    <p:extLst>
      <p:ext uri="{BB962C8B-B14F-4D97-AF65-F5344CB8AC3E}">
        <p14:creationId xmlns:p14="http://schemas.microsoft.com/office/powerpoint/2010/main" val="235901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ryoEMネットワーク">
            <a:extLst>
              <a:ext uri="{FF2B5EF4-FFF2-40B4-BE49-F238E27FC236}">
                <a16:creationId xmlns:a16="http://schemas.microsoft.com/office/drawing/2014/main" xmlns="" id="{5F661489-1AD5-1243-9B8E-C43DA901BFAD}"/>
              </a:ext>
            </a:extLst>
          </p:cNvPr>
          <p:cNvSpPr txBox="1">
            <a:spLocks/>
          </p:cNvSpPr>
          <p:nvPr/>
        </p:nvSpPr>
        <p:spPr>
          <a:xfrm>
            <a:off x="1" y="0"/>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3600" b="1" dirty="0" smtClean="0">
                <a:latin typeface="メイリオ"/>
                <a:ea typeface="メイリオ"/>
                <a:cs typeface="メイリオ"/>
              </a:rPr>
              <a:t>効率化</a:t>
            </a:r>
            <a:r>
              <a:rPr lang="ja-JP" altLang="en-US" sz="3600" b="1" dirty="0">
                <a:latin typeface="メイリオ"/>
                <a:ea typeface="メイリオ"/>
                <a:cs typeface="メイリオ"/>
              </a:rPr>
              <a:t>の工夫</a:t>
            </a:r>
            <a:r>
              <a:rPr lang="en-US" altLang="ja-JP" sz="2400" b="1" dirty="0" smtClean="0">
                <a:latin typeface="メイリオ"/>
                <a:ea typeface="メイリオ"/>
                <a:cs typeface="メイリオ"/>
              </a:rPr>
              <a:t>【</a:t>
            </a:r>
            <a:r>
              <a:rPr lang="ja-JP" altLang="en-US" sz="2400" b="1" dirty="0">
                <a:latin typeface="メイリオ"/>
                <a:ea typeface="メイリオ"/>
                <a:cs typeface="メイリオ"/>
              </a:rPr>
              <a:t>九州大学グリーンファルマ構造解析センター </a:t>
            </a:r>
            <a:r>
              <a:rPr lang="en-US" altLang="ja-JP" sz="2400" b="1" dirty="0" smtClean="0">
                <a:latin typeface="メイリオ"/>
                <a:ea typeface="メイリオ"/>
                <a:cs typeface="メイリオ"/>
              </a:rPr>
              <a:t>】</a:t>
            </a:r>
            <a:endParaRPr lang="en-US" altLang="ja-JP" sz="2400" b="1" dirty="0">
              <a:latin typeface="メイリオ"/>
              <a:ea typeface="メイリオ"/>
              <a:cs typeface="メイリオ"/>
            </a:endParaRPr>
          </a:p>
        </p:txBody>
      </p:sp>
      <p:sp>
        <p:nvSpPr>
          <p:cNvPr id="4" name="コンテンツ プレースホルダー 2">
            <a:extLst>
              <a:ext uri="{FF2B5EF4-FFF2-40B4-BE49-F238E27FC236}">
                <a16:creationId xmlns:a16="http://schemas.microsoft.com/office/drawing/2014/main" xmlns="" id="{82916DD2-6F1C-C985-7EE0-F0AE35047B47}"/>
              </a:ext>
            </a:extLst>
          </p:cNvPr>
          <p:cNvSpPr txBox="1">
            <a:spLocks/>
          </p:cNvSpPr>
          <p:nvPr/>
        </p:nvSpPr>
        <p:spPr>
          <a:xfrm>
            <a:off x="910242" y="977441"/>
            <a:ext cx="8543925" cy="58805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a:lnSpc>
                <a:spcPct val="114000"/>
              </a:lnSpc>
              <a:spcBef>
                <a:spcPts val="600"/>
              </a:spcBef>
              <a:buFont typeface="+mj-lt"/>
              <a:buAutoNum type="arabicPeriod"/>
            </a:pPr>
            <a:r>
              <a:rPr lang="ja-JP" altLang="en-US" sz="1400" dirty="0" smtClean="0">
                <a:latin typeface="Meiryo" panose="020B0604030504040204" pitchFamily="34" charset="-128"/>
                <a:ea typeface="Meiryo" panose="020B0604030504040204" pitchFamily="34" charset="-128"/>
              </a:rPr>
              <a:t>マシンタイムの予約状況をホームページに掲載。</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smtClean="0">
                <a:latin typeface="Meiryo" panose="020B0604030504040204" pitchFamily="34" charset="-128"/>
                <a:ea typeface="Meiryo" panose="020B0604030504040204" pitchFamily="34" charset="-128"/>
              </a:rPr>
              <a:t>ホームページに</a:t>
            </a:r>
            <a:r>
              <a:rPr lang="en-US" altLang="ja-JP" sz="1400" dirty="0" smtClean="0">
                <a:latin typeface="Meiryo" panose="020B0604030504040204" pitchFamily="34" charset="-128"/>
                <a:ea typeface="Meiryo" panose="020B0604030504040204" pitchFamily="34" charset="-128"/>
              </a:rPr>
              <a:t>BINDS</a:t>
            </a:r>
            <a:r>
              <a:rPr lang="ja-JP" altLang="en-US" sz="1400" dirty="0" smtClean="0">
                <a:latin typeface="Meiryo" panose="020B0604030504040204" pitchFamily="34" charset="-128"/>
                <a:ea typeface="Meiryo" panose="020B0604030504040204" pitchFamily="34" charset="-128"/>
              </a:rPr>
              <a:t>の</a:t>
            </a:r>
            <a:r>
              <a:rPr lang="ja-JP" altLang="en-US" sz="1400" b="1" dirty="0" smtClean="0">
                <a:latin typeface="Meiryo" panose="020B0604030504040204" pitchFamily="34" charset="-128"/>
                <a:ea typeface="Meiryo" panose="020B0604030504040204" pitchFamily="34" charset="-128"/>
              </a:rPr>
              <a:t>申請の進め方</a:t>
            </a:r>
            <a:r>
              <a:rPr lang="ja-JP" altLang="en-US" sz="1400" dirty="0" smtClean="0">
                <a:latin typeface="Meiryo" panose="020B0604030504040204" pitchFamily="34" charset="-128"/>
                <a:ea typeface="Meiryo" panose="020B0604030504040204" pitchFamily="34" charset="-128"/>
              </a:rPr>
              <a:t>等について詳細な</a:t>
            </a:r>
            <a:r>
              <a:rPr lang="ja-JP" altLang="en-US" sz="1400" b="1" dirty="0" smtClean="0">
                <a:latin typeface="Meiryo" panose="020B0604030504040204" pitchFamily="34" charset="-128"/>
                <a:ea typeface="Meiryo" panose="020B0604030504040204" pitchFamily="34" charset="-128"/>
              </a:rPr>
              <a:t>マニュアル</a:t>
            </a:r>
            <a:r>
              <a:rPr lang="ja-JP" altLang="en-US" sz="1400" dirty="0" smtClean="0">
                <a:latin typeface="Meiryo" panose="020B0604030504040204" pitchFamily="34" charset="-128"/>
                <a:ea typeface="Meiryo" panose="020B0604030504040204" pitchFamily="34" charset="-128"/>
              </a:rPr>
              <a:t>を掲載。</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smtClean="0">
                <a:latin typeface="Meiryo" panose="020B0604030504040204" pitchFamily="34" charset="-128"/>
                <a:ea typeface="Meiryo" panose="020B0604030504040204" pitchFamily="34" charset="-128"/>
              </a:rPr>
              <a:t>現地で凍結作業　→　サンプルは先ずは</a:t>
            </a:r>
            <a:r>
              <a:rPr lang="ja-JP" altLang="en-US" sz="1400" b="1" dirty="0" smtClean="0">
                <a:latin typeface="Meiryo" panose="020B0604030504040204" pitchFamily="34" charset="-128"/>
                <a:ea typeface="Meiryo" panose="020B0604030504040204" pitchFamily="34" charset="-128"/>
              </a:rPr>
              <a:t>４枚程</a:t>
            </a:r>
            <a:r>
              <a:rPr lang="ja-JP" altLang="en-US" sz="1400" dirty="0" smtClean="0">
                <a:latin typeface="Meiryo" panose="020B0604030504040204" pitchFamily="34" charset="-128"/>
                <a:ea typeface="Meiryo" panose="020B0604030504040204" pitchFamily="34" charset="-128"/>
              </a:rPr>
              <a:t>で様子見。（カートリッジが４枚単位、グリッドの浪費対策、観察時間）</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smtClean="0">
                <a:latin typeface="Meiryo" panose="020B0604030504040204" pitchFamily="34" charset="-128"/>
                <a:ea typeface="Meiryo" panose="020B0604030504040204" pitchFamily="34" charset="-128"/>
              </a:rPr>
              <a:t>現在マシンタイムに</a:t>
            </a:r>
            <a:r>
              <a:rPr lang="ja-JP" altLang="en-US" sz="1400" dirty="0" smtClean="0">
                <a:solidFill>
                  <a:srgbClr val="FF0000"/>
                </a:solidFill>
                <a:latin typeface="Meiryo" panose="020B0604030504040204" pitchFamily="34" charset="-128"/>
                <a:ea typeface="Meiryo" panose="020B0604030504040204" pitchFamily="34" charset="-128"/>
              </a:rPr>
              <a:t>やや余裕</a:t>
            </a:r>
            <a:r>
              <a:rPr lang="ja-JP" altLang="en-US" sz="1400" dirty="0" smtClean="0">
                <a:latin typeface="Meiryo" panose="020B0604030504040204" pitchFamily="34" charset="-128"/>
                <a:ea typeface="Meiryo" panose="020B0604030504040204" pitchFamily="34" charset="-128"/>
              </a:rPr>
              <a:t>。ユーザーのニーズに細かく合わせた支援。支援者主体の</a:t>
            </a:r>
            <a:r>
              <a:rPr lang="ja-JP" altLang="en-US" sz="1400" b="1" dirty="0" smtClean="0">
                <a:latin typeface="Meiryo" panose="020B0604030504040204" pitchFamily="34" charset="-128"/>
                <a:ea typeface="Meiryo" panose="020B0604030504040204" pitchFamily="34" charset="-128"/>
              </a:rPr>
              <a:t>「依頼測定」</a:t>
            </a:r>
            <a:r>
              <a:rPr lang="ja-JP" altLang="en-US" sz="1400" dirty="0" smtClean="0">
                <a:latin typeface="Meiryo" panose="020B0604030504040204" pitchFamily="34" charset="-128"/>
                <a:ea typeface="Meiryo" panose="020B0604030504040204" pitchFamily="34" charset="-128"/>
              </a:rPr>
              <a:t>に近い形態</a:t>
            </a:r>
            <a:r>
              <a:rPr lang="ja-JP" altLang="en-US" sz="1400" dirty="0" smtClean="0">
                <a:latin typeface="Meiryo" panose="020B0604030504040204" pitchFamily="34" charset="-128"/>
                <a:ea typeface="Meiryo" panose="020B0604030504040204" pitchFamily="34" charset="-128"/>
              </a:rPr>
              <a:t>から</a:t>
            </a:r>
            <a:r>
              <a:rPr lang="ja-JP" altLang="en-US" sz="1400" dirty="0" smtClean="0">
                <a:latin typeface="Meiryo" panose="020B0604030504040204" pitchFamily="34" charset="-128"/>
                <a:ea typeface="Meiryo" panose="020B0604030504040204" pitchFamily="34" charset="-128"/>
              </a:rPr>
              <a:t>ユーザー主体の</a:t>
            </a:r>
            <a:r>
              <a:rPr lang="ja-JP" altLang="en-US" sz="1400" b="1" dirty="0" smtClean="0">
                <a:latin typeface="Meiryo" panose="020B0604030504040204" pitchFamily="34" charset="-128"/>
                <a:ea typeface="Meiryo" panose="020B0604030504040204" pitchFamily="34" charset="-128"/>
              </a:rPr>
              <a:t>「機器使用」</a:t>
            </a:r>
            <a:r>
              <a:rPr lang="ja-JP" altLang="en-US" sz="1400" dirty="0" smtClean="0">
                <a:latin typeface="Meiryo" panose="020B0604030504040204" pitchFamily="34" charset="-128"/>
                <a:ea typeface="Meiryo" panose="020B0604030504040204" pitchFamily="34" charset="-128"/>
              </a:rPr>
              <a:t>に近い形態まで柔軟に対応。</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b="1" dirty="0">
                <a:latin typeface="Meiryo" panose="020B0604030504040204" pitchFamily="34" charset="-128"/>
                <a:ea typeface="Meiryo" panose="020B0604030504040204" pitchFamily="34" charset="-128"/>
              </a:rPr>
              <a:t>生体防御医学研究所との連携</a:t>
            </a:r>
            <a:r>
              <a:rPr lang="ja-JP" altLang="en-US" sz="1400" dirty="0" smtClean="0">
                <a:latin typeface="Meiryo" panose="020B0604030504040204" pitchFamily="34" charset="-128"/>
                <a:ea typeface="Meiryo" panose="020B0604030504040204" pitchFamily="34" charset="-128"/>
              </a:rPr>
              <a:t>①　</a:t>
            </a:r>
            <a:r>
              <a:rPr lang="en-US" altLang="ja-JP" sz="1400" dirty="0" smtClean="0">
                <a:latin typeface="Meiryo" panose="020B0604030504040204" pitchFamily="34" charset="-128"/>
                <a:ea typeface="Meiryo" panose="020B0604030504040204" pitchFamily="34" charset="-128"/>
              </a:rPr>
              <a:t>Polara</a:t>
            </a:r>
            <a:r>
              <a:rPr lang="ja-JP" altLang="en-US" sz="1400" dirty="0">
                <a:latin typeface="Meiryo" panose="020B0604030504040204" pitchFamily="34" charset="-128"/>
                <a:ea typeface="Meiryo" panose="020B0604030504040204" pitchFamily="34" charset="-128"/>
              </a:rPr>
              <a:t>と</a:t>
            </a:r>
            <a:r>
              <a:rPr lang="en-US" altLang="ja-JP" sz="1400" dirty="0" err="1">
                <a:latin typeface="Meiryo" panose="020B0604030504040204" pitchFamily="34" charset="-128"/>
                <a:ea typeface="Meiryo" panose="020B0604030504040204" pitchFamily="34" charset="-128"/>
              </a:rPr>
              <a:t>Tecnai</a:t>
            </a:r>
            <a:r>
              <a:rPr lang="en-US" altLang="ja-JP" sz="1400" dirty="0">
                <a:latin typeface="Meiryo" panose="020B0604030504040204" pitchFamily="34" charset="-128"/>
                <a:ea typeface="Meiryo" panose="020B0604030504040204" pitchFamily="34" charset="-128"/>
              </a:rPr>
              <a:t> 20</a:t>
            </a:r>
            <a:r>
              <a:rPr lang="ja-JP" altLang="en-US" sz="1400" dirty="0">
                <a:latin typeface="Meiryo" panose="020B0604030504040204" pitchFamily="34" charset="-128"/>
                <a:ea typeface="Meiryo" panose="020B0604030504040204" pitchFamily="34" charset="-128"/>
              </a:rPr>
              <a:t>も含めた４台の体制で効率アップ</a:t>
            </a:r>
            <a:r>
              <a:rPr lang="ja-JP" altLang="en-US" sz="1400" dirty="0" smtClean="0">
                <a:latin typeface="Meiryo" panose="020B0604030504040204" pitchFamily="34" charset="-128"/>
                <a:ea typeface="Meiryo" panose="020B0604030504040204" pitchFamily="34" charset="-128"/>
              </a:rPr>
              <a:t>。　　　　　　（３台のクライオ電顕の同時使用による高速スクリーニングも可能）　　　　　　　　　　</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b="1" dirty="0" smtClean="0">
                <a:latin typeface="Meiryo" panose="020B0604030504040204" pitchFamily="34" charset="-128"/>
                <a:ea typeface="Meiryo" panose="020B0604030504040204" pitchFamily="34" charset="-128"/>
              </a:rPr>
              <a:t>同上</a:t>
            </a:r>
            <a:r>
              <a:rPr lang="ja-JP" altLang="en-US" sz="1400" dirty="0" smtClean="0">
                <a:latin typeface="Meiryo" panose="020B0604030504040204" pitchFamily="34" charset="-128"/>
                <a:ea typeface="Meiryo" panose="020B0604030504040204" pitchFamily="34" charset="-128"/>
              </a:rPr>
              <a:t>②　樹脂包埋切片作成サービス、クライオミクロトームの機器利用。</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b="1" dirty="0" smtClean="0">
                <a:latin typeface="Meiryo" panose="020B0604030504040204" pitchFamily="34" charset="-128"/>
                <a:ea typeface="Meiryo" panose="020B0604030504040204" pitchFamily="34" charset="-128"/>
              </a:rPr>
              <a:t>同上</a:t>
            </a:r>
            <a:r>
              <a:rPr lang="ja-JP" altLang="en-US" sz="1400" dirty="0" smtClean="0">
                <a:latin typeface="Meiryo" panose="020B0604030504040204" pitchFamily="34" charset="-128"/>
                <a:ea typeface="Meiryo" panose="020B0604030504040204" pitchFamily="34" charset="-128"/>
              </a:rPr>
              <a:t>③　</a:t>
            </a:r>
            <a:r>
              <a:rPr lang="ja-JP" altLang="en-US" sz="1400" b="1" dirty="0" smtClean="0">
                <a:latin typeface="Meiryo" panose="020B0604030504040204" pitchFamily="34" charset="-128"/>
                <a:ea typeface="Meiryo" panose="020B0604030504040204" pitchFamily="34" charset="-128"/>
              </a:rPr>
              <a:t>負染色試料</a:t>
            </a:r>
            <a:r>
              <a:rPr lang="ja-JP" altLang="en-US" sz="1400" dirty="0" smtClean="0">
                <a:latin typeface="Meiryo" panose="020B0604030504040204" pitchFamily="34" charset="-128"/>
                <a:ea typeface="Meiryo" panose="020B0604030504040204" pitchFamily="34" charset="-128"/>
              </a:rPr>
              <a:t>の活用による試料作製スクリーニングの効率化。</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en-US" altLang="ja-JP" sz="1400" dirty="0" smtClean="0">
                <a:latin typeface="Meiryo" panose="020B0604030504040204" pitchFamily="34" charset="-128"/>
                <a:ea typeface="Meiryo" panose="020B0604030504040204" pitchFamily="34" charset="-128"/>
              </a:rPr>
              <a:t>BINDS</a:t>
            </a:r>
            <a:r>
              <a:rPr lang="ja-JP" altLang="en-US" sz="1400" dirty="0" smtClean="0">
                <a:latin typeface="Meiryo" panose="020B0604030504040204" pitchFamily="34" charset="-128"/>
                <a:ea typeface="Meiryo" panose="020B0604030504040204" pitchFamily="34" charset="-128"/>
              </a:rPr>
              <a:t>の</a:t>
            </a:r>
            <a:r>
              <a:rPr lang="en-US" altLang="ja-JP" sz="1400" dirty="0" smtClean="0">
                <a:latin typeface="Meiryo" panose="020B0604030504040204" pitchFamily="34" charset="-128"/>
                <a:ea typeface="Meiryo" panose="020B0604030504040204" pitchFamily="34" charset="-128"/>
              </a:rPr>
              <a:t>Web</a:t>
            </a:r>
            <a:r>
              <a:rPr lang="ja-JP" altLang="en-US" sz="1400" dirty="0" smtClean="0">
                <a:latin typeface="Meiryo" panose="020B0604030504040204" pitchFamily="34" charset="-128"/>
                <a:ea typeface="Meiryo" panose="020B0604030504040204" pitchFamily="34" charset="-128"/>
              </a:rPr>
              <a:t>申請以外に</a:t>
            </a:r>
            <a:r>
              <a:rPr lang="ja-JP" altLang="en-US" sz="1400" b="1" dirty="0" smtClean="0">
                <a:latin typeface="Meiryo" panose="020B0604030504040204" pitchFamily="34" charset="-128"/>
                <a:ea typeface="Meiryo" panose="020B0604030504040204" pitchFamily="34" charset="-128"/>
              </a:rPr>
              <a:t>独自フォーマットの申請書</a:t>
            </a:r>
            <a:r>
              <a:rPr lang="ja-JP" altLang="en-US" sz="1400" dirty="0" smtClean="0">
                <a:latin typeface="Meiryo" panose="020B0604030504040204" pitchFamily="34" charset="-128"/>
                <a:ea typeface="Meiryo" panose="020B0604030504040204" pitchFamily="34" charset="-128"/>
              </a:rPr>
              <a:t>にて試料の状況把握、コンサルティング、機種選定等に活用。負染色、ゲルろ過等の追加の可能性等を吟味して効率アップ。</a:t>
            </a: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smtClean="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smtClean="0">
                <a:latin typeface="Meiryo" panose="020B0604030504040204" pitchFamily="34" charset="-128"/>
                <a:ea typeface="Meiryo" panose="020B0604030504040204" pitchFamily="34" charset="-128"/>
              </a:rPr>
              <a:t>クライオ電</a:t>
            </a:r>
            <a:r>
              <a:rPr lang="ja-JP" altLang="en-US" sz="1400" dirty="0">
                <a:latin typeface="Meiryo" panose="020B0604030504040204" pitchFamily="34" charset="-128"/>
                <a:ea typeface="Meiryo" panose="020B0604030504040204" pitchFamily="34" charset="-128"/>
              </a:rPr>
              <a:t>顕は合う合わないがあるが、結晶ユーザーの場合、</a:t>
            </a:r>
            <a:r>
              <a:rPr lang="en-US" altLang="ja-JP" sz="1400" dirty="0">
                <a:latin typeface="Meiryo" panose="020B0604030504040204" pitchFamily="34" charset="-128"/>
                <a:ea typeface="Meiryo" panose="020B0604030504040204" pitchFamily="34" charset="-128"/>
              </a:rPr>
              <a:t>4</a:t>
            </a:r>
            <a:r>
              <a:rPr lang="ja-JP" altLang="en-US" sz="1400" dirty="0">
                <a:latin typeface="Meiryo" panose="020B0604030504040204" pitchFamily="34" charset="-128"/>
                <a:ea typeface="Meiryo" panose="020B0604030504040204" pitchFamily="34" charset="-128"/>
              </a:rPr>
              <a:t>種類くらいやると</a:t>
            </a:r>
            <a:r>
              <a:rPr lang="en-US" altLang="ja-JP" sz="1400" dirty="0">
                <a:latin typeface="Meiryo" panose="020B0604030504040204" pitchFamily="34" charset="-128"/>
                <a:ea typeface="Meiryo" panose="020B0604030504040204" pitchFamily="34" charset="-128"/>
              </a:rPr>
              <a:t>1</a:t>
            </a:r>
            <a:r>
              <a:rPr lang="ja-JP" altLang="en-US" sz="1400" dirty="0">
                <a:latin typeface="Meiryo" panose="020B0604030504040204" pitchFamily="34" charset="-128"/>
                <a:ea typeface="Meiryo" panose="020B0604030504040204" pitchFamily="34" charset="-128"/>
              </a:rPr>
              <a:t>つくらいは当たることが多い。（濃度は</a:t>
            </a:r>
            <a:r>
              <a:rPr lang="en-US" altLang="ja-JP" sz="1400" dirty="0">
                <a:latin typeface="Meiryo" panose="020B0604030504040204" pitchFamily="34" charset="-128"/>
                <a:ea typeface="Meiryo" panose="020B0604030504040204" pitchFamily="34" charset="-128"/>
              </a:rPr>
              <a:t>10-30uM</a:t>
            </a:r>
            <a:r>
              <a:rPr lang="ja-JP" altLang="en-US" sz="1400" dirty="0">
                <a:latin typeface="Meiryo" panose="020B0604030504040204" pitchFamily="34" charset="-128"/>
                <a:ea typeface="Meiryo" panose="020B0604030504040204" pitchFamily="34" charset="-128"/>
              </a:rPr>
              <a:t>）</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a:latin typeface="Meiryo" panose="020B0604030504040204" pitchFamily="34" charset="-128"/>
                <a:ea typeface="Meiryo" panose="020B0604030504040204" pitchFamily="34" charset="-128"/>
              </a:rPr>
              <a:t>うまくいってるけど重要じゃないのをやるか、うまくいかないけど重要なのをやるかは判断が難しいが、できる限り、</a:t>
            </a:r>
            <a:r>
              <a:rPr lang="en-US" altLang="ja-JP" sz="1400" b="1" dirty="0">
                <a:latin typeface="Meiryo" panose="020B0604030504040204" pitchFamily="34" charset="-128"/>
                <a:ea typeface="Meiryo" panose="020B0604030504040204" pitchFamily="34" charset="-128"/>
              </a:rPr>
              <a:t>1</a:t>
            </a:r>
            <a:r>
              <a:rPr lang="ja-JP" altLang="en-US" sz="1400" b="1" dirty="0">
                <a:latin typeface="Meiryo" panose="020B0604030504040204" pitchFamily="34" charset="-128"/>
                <a:ea typeface="Meiryo" panose="020B0604030504040204" pitchFamily="34" charset="-128"/>
              </a:rPr>
              <a:t>周目はうまくいってるサンプルを進めて</a:t>
            </a:r>
            <a:r>
              <a:rPr lang="en-US" altLang="ja-JP" sz="1400" b="1" dirty="0">
                <a:latin typeface="Meiryo" panose="020B0604030504040204" pitchFamily="34" charset="-128"/>
                <a:ea typeface="Meiryo" panose="020B0604030504040204" pitchFamily="34" charset="-128"/>
              </a:rPr>
              <a:t>map</a:t>
            </a:r>
            <a:r>
              <a:rPr lang="ja-JP" altLang="en-US" sz="1400" b="1" dirty="0">
                <a:latin typeface="Meiryo" panose="020B0604030504040204" pitchFamily="34" charset="-128"/>
                <a:ea typeface="Meiryo" panose="020B0604030504040204" pitchFamily="34" charset="-128"/>
              </a:rPr>
              <a:t>まで到達してもらっている</a:t>
            </a:r>
            <a:r>
              <a:rPr lang="ja-JP" altLang="en-US" sz="1400" dirty="0">
                <a:latin typeface="Meiryo" panose="020B0604030504040204" pitchFamily="34" charset="-128"/>
                <a:ea typeface="Meiryo" panose="020B0604030504040204" pitchFamily="34" charset="-128"/>
              </a:rPr>
              <a:t>。</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a:latin typeface="Meiryo" panose="020B0604030504040204" pitchFamily="34" charset="-128"/>
                <a:ea typeface="Meiryo" panose="020B0604030504040204" pitchFamily="34" charset="-128"/>
              </a:rPr>
              <a:t>まず</a:t>
            </a:r>
            <a:r>
              <a:rPr lang="en-US" altLang="ja-JP" sz="1400" b="1" dirty="0">
                <a:latin typeface="Meiryo" panose="020B0604030504040204" pitchFamily="34" charset="-128"/>
                <a:ea typeface="Meiryo" panose="020B0604030504040204" pitchFamily="34" charset="-128"/>
              </a:rPr>
              <a:t>2-3</a:t>
            </a:r>
            <a:r>
              <a:rPr lang="ja-JP" altLang="en-US" sz="1400" b="1" dirty="0">
                <a:latin typeface="Meiryo" panose="020B0604030504040204" pitchFamily="34" charset="-128"/>
                <a:ea typeface="Meiryo" panose="020B0604030504040204" pitchFamily="34" charset="-128"/>
              </a:rPr>
              <a:t>回マシンタイムを見学してもらった後で</a:t>
            </a:r>
            <a:r>
              <a:rPr lang="en-US" altLang="ja-JP" sz="1400" b="1" dirty="0">
                <a:latin typeface="Meiryo" panose="020B0604030504040204" pitchFamily="34" charset="-128"/>
                <a:ea typeface="Meiryo" panose="020B0604030504040204" pitchFamily="34" charset="-128"/>
              </a:rPr>
              <a:t>4</a:t>
            </a:r>
            <a:r>
              <a:rPr lang="ja-JP" altLang="en-US" sz="1400" b="1" dirty="0">
                <a:latin typeface="Meiryo" panose="020B0604030504040204" pitchFamily="34" charset="-128"/>
                <a:ea typeface="Meiryo" panose="020B0604030504040204" pitchFamily="34" charset="-128"/>
              </a:rPr>
              <a:t>日間の初期トレーニングを受講</a:t>
            </a:r>
            <a:r>
              <a:rPr lang="ja-JP" altLang="en-US" sz="1400" dirty="0">
                <a:latin typeface="Meiryo" panose="020B0604030504040204" pitchFamily="34" charset="-128"/>
                <a:ea typeface="Meiryo" panose="020B0604030504040204" pitchFamily="34" charset="-128"/>
              </a:rPr>
              <a:t>してもらっている。（いきなり初期トレを受けるより、ある程度実験の流れのイメージが出来上がってから初期トレを受講してもらった方が効果が高い）</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en-US" altLang="ja-JP" sz="1400" dirty="0">
                <a:latin typeface="Meiryo" panose="020B0604030504040204" pitchFamily="34" charset="-128"/>
                <a:ea typeface="Meiryo" panose="020B0604030504040204" pitchFamily="34" charset="-128"/>
              </a:rPr>
              <a:t>2018</a:t>
            </a:r>
            <a:r>
              <a:rPr lang="ja-JP" altLang="en-US" sz="1400" dirty="0">
                <a:latin typeface="Meiryo" panose="020B0604030504040204" pitchFamily="34" charset="-128"/>
                <a:ea typeface="Meiryo" panose="020B0604030504040204" pitchFamily="34" charset="-128"/>
              </a:rPr>
              <a:t>年</a:t>
            </a:r>
            <a:r>
              <a:rPr lang="en-US" altLang="ja-JP" sz="1400" dirty="0">
                <a:latin typeface="Meiryo" panose="020B0604030504040204" pitchFamily="34" charset="-128"/>
                <a:ea typeface="Meiryo" panose="020B0604030504040204" pitchFamily="34" charset="-128"/>
              </a:rPr>
              <a:t>4</a:t>
            </a:r>
            <a:r>
              <a:rPr lang="ja-JP" altLang="en-US" sz="1400" dirty="0">
                <a:latin typeface="Meiryo" panose="020B0604030504040204" pitchFamily="34" charset="-128"/>
                <a:ea typeface="Meiryo" panose="020B0604030504040204" pitchFamily="34" charset="-128"/>
              </a:rPr>
              <a:t>月以降、</a:t>
            </a:r>
            <a:r>
              <a:rPr lang="en-US" altLang="ja-JP" sz="1400" b="1" dirty="0">
                <a:latin typeface="Meiryo" panose="020B0604030504040204" pitchFamily="34" charset="-128"/>
                <a:ea typeface="Meiryo" panose="020B0604030504040204" pitchFamily="34" charset="-128"/>
              </a:rPr>
              <a:t>Excel sheet</a:t>
            </a:r>
            <a:r>
              <a:rPr lang="ja-JP" altLang="en-US" sz="1400" b="1" dirty="0">
                <a:latin typeface="Meiryo" panose="020B0604030504040204" pitchFamily="34" charset="-128"/>
                <a:ea typeface="Meiryo" panose="020B0604030504040204" pitchFamily="34" charset="-128"/>
              </a:rPr>
              <a:t>に全ての</a:t>
            </a:r>
            <a:r>
              <a:rPr lang="en-US" altLang="ja-JP" sz="1400" b="1" dirty="0">
                <a:latin typeface="Meiryo" panose="020B0604030504040204" pitchFamily="34" charset="-128"/>
                <a:ea typeface="Meiryo" panose="020B0604030504040204" pitchFamily="34" charset="-128"/>
              </a:rPr>
              <a:t>Grid</a:t>
            </a:r>
            <a:r>
              <a:rPr lang="ja-JP" altLang="en-US" sz="1400" b="1" dirty="0">
                <a:latin typeface="Meiryo" panose="020B0604030504040204" pitchFamily="34" charset="-128"/>
                <a:ea typeface="Meiryo" panose="020B0604030504040204" pitchFamily="34" charset="-128"/>
              </a:rPr>
              <a:t>に関する測定情報を記録</a:t>
            </a:r>
            <a:r>
              <a:rPr lang="ja-JP" altLang="en-US" sz="1400" dirty="0">
                <a:latin typeface="Meiryo" panose="020B0604030504040204" pitchFamily="34" charset="-128"/>
                <a:ea typeface="Meiryo" panose="020B0604030504040204" pitchFamily="34" charset="-128"/>
              </a:rPr>
              <a:t>している。装置やソフトに関する</a:t>
            </a:r>
            <a:r>
              <a:rPr lang="ja-JP" altLang="en-US" sz="1400" b="1" dirty="0">
                <a:latin typeface="Meiryo" panose="020B0604030504040204" pitchFamily="34" charset="-128"/>
                <a:ea typeface="Meiryo" panose="020B0604030504040204" pitchFamily="34" charset="-128"/>
              </a:rPr>
              <a:t>故障</a:t>
            </a:r>
            <a:r>
              <a:rPr lang="en-US" altLang="ja-JP" sz="1400" b="1" dirty="0">
                <a:latin typeface="Meiryo" panose="020B0604030504040204" pitchFamily="34" charset="-128"/>
                <a:ea typeface="Meiryo" panose="020B0604030504040204" pitchFamily="34" charset="-128"/>
              </a:rPr>
              <a:t>/</a:t>
            </a:r>
            <a:r>
              <a:rPr lang="ja-JP" altLang="en-US" sz="1400" b="1" dirty="0">
                <a:latin typeface="Meiryo" panose="020B0604030504040204" pitchFamily="34" charset="-128"/>
                <a:ea typeface="Meiryo" panose="020B0604030504040204" pitchFamily="34" charset="-128"/>
              </a:rPr>
              <a:t>不具合に関する情報とその対応も全て記載</a:t>
            </a:r>
            <a:r>
              <a:rPr lang="ja-JP" altLang="en-US" sz="1400" dirty="0">
                <a:latin typeface="Meiryo" panose="020B0604030504040204" pitchFamily="34" charset="-128"/>
                <a:ea typeface="Meiryo" panose="020B0604030504040204" pitchFamily="34" charset="-128"/>
              </a:rPr>
              <a:t>してある。</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a:latin typeface="Meiryo" panose="020B0604030504040204" pitchFamily="34" charset="-128"/>
                <a:ea typeface="Meiryo" panose="020B0604030504040204" pitchFamily="34" charset="-128"/>
              </a:rPr>
              <a:t>朝のアラインメントや測定手順をマニュアル化することで、施設スタッフ何人かで作業を分担している。その際、可能な限り、</a:t>
            </a:r>
            <a:r>
              <a:rPr lang="ja-JP" altLang="en-US" sz="1400" b="1" dirty="0">
                <a:latin typeface="Meiryo" panose="020B0604030504040204" pitchFamily="34" charset="-128"/>
                <a:ea typeface="Meiryo" panose="020B0604030504040204" pitchFamily="34" charset="-128"/>
              </a:rPr>
              <a:t>「誰がやっても同じ操作・同じクオリティー」</a:t>
            </a:r>
            <a:r>
              <a:rPr lang="ja-JP" altLang="en-US" sz="1400" dirty="0">
                <a:latin typeface="Meiryo" panose="020B0604030504040204" pitchFamily="34" charset="-128"/>
                <a:ea typeface="Meiryo" panose="020B0604030504040204" pitchFamily="34" charset="-128"/>
              </a:rPr>
              <a:t>であるようにしている。</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a:latin typeface="Meiryo" panose="020B0604030504040204" pitchFamily="34" charset="-128"/>
                <a:ea typeface="Meiryo" panose="020B0604030504040204" pitchFamily="34" charset="-128"/>
              </a:rPr>
              <a:t>解析報告については、ある程度、</a:t>
            </a:r>
            <a:r>
              <a:rPr lang="ja-JP" altLang="en-US" sz="1400" b="1" dirty="0">
                <a:latin typeface="Meiryo" panose="020B0604030504040204" pitchFamily="34" charset="-128"/>
                <a:ea typeface="Meiryo" panose="020B0604030504040204" pitchFamily="34" charset="-128"/>
              </a:rPr>
              <a:t>報告書の雛形</a:t>
            </a:r>
            <a:r>
              <a:rPr lang="ja-JP" altLang="en-US" sz="1400" dirty="0">
                <a:latin typeface="Meiryo" panose="020B0604030504040204" pitchFamily="34" charset="-128"/>
                <a:ea typeface="Meiryo" panose="020B0604030504040204" pitchFamily="34" charset="-128"/>
              </a:rPr>
              <a:t>を作って作成している。</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en-US" altLang="ja-JP" sz="1400" dirty="0">
                <a:latin typeface="Meiryo" panose="020B0604030504040204" pitchFamily="34" charset="-128"/>
                <a:ea typeface="Meiryo" panose="020B0604030504040204" pitchFamily="34" charset="-128"/>
              </a:rPr>
              <a:t>200kV</a:t>
            </a:r>
            <a:r>
              <a:rPr lang="ja-JP" altLang="en-US" sz="1400" dirty="0">
                <a:latin typeface="Meiryo" panose="020B0604030504040204" pitchFamily="34" charset="-128"/>
                <a:ea typeface="Meiryo" panose="020B0604030504040204" pitchFamily="34" charset="-128"/>
              </a:rPr>
              <a:t>クライオ電顕で高分解能を得ることが難しそうなサンプルや、</a:t>
            </a:r>
            <a:r>
              <a:rPr lang="en-US" altLang="ja-JP" sz="1400" dirty="0">
                <a:latin typeface="Meiryo" panose="020B0604030504040204" pitchFamily="34" charset="-128"/>
                <a:ea typeface="Meiryo" panose="020B0604030504040204" pitchFamily="34" charset="-128"/>
              </a:rPr>
              <a:t>300kV</a:t>
            </a:r>
            <a:r>
              <a:rPr lang="ja-JP" altLang="en-US" sz="1400" dirty="0">
                <a:latin typeface="Meiryo" panose="020B0604030504040204" pitchFamily="34" charset="-128"/>
                <a:ea typeface="Meiryo" panose="020B0604030504040204" pitchFamily="34" charset="-128"/>
              </a:rPr>
              <a:t>クライオ電顕で測定すれば明らかに分解能が上がりそうなサンプルは、</a:t>
            </a:r>
            <a:r>
              <a:rPr lang="ja-JP" altLang="en-US" sz="1400" b="1" dirty="0">
                <a:latin typeface="Meiryo" panose="020B0604030504040204" pitchFamily="34" charset="-128"/>
                <a:ea typeface="Meiryo" panose="020B0604030504040204" pitchFamily="34" charset="-128"/>
              </a:rPr>
              <a:t>すみやかに、東大</a:t>
            </a:r>
            <a:r>
              <a:rPr lang="en-US" altLang="ja-JP" sz="1400" b="1" dirty="0">
                <a:latin typeface="Meiryo" panose="020B0604030504040204" pitchFamily="34" charset="-128"/>
                <a:ea typeface="Meiryo" panose="020B0604030504040204" pitchFamily="34" charset="-128"/>
              </a:rPr>
              <a:t>, </a:t>
            </a:r>
            <a:r>
              <a:rPr lang="ja-JP" altLang="en-US" sz="1400" b="1" dirty="0">
                <a:latin typeface="Meiryo" panose="020B0604030504040204" pitchFamily="34" charset="-128"/>
                <a:ea typeface="Meiryo" panose="020B0604030504040204" pitchFamily="34" charset="-128"/>
              </a:rPr>
              <a:t>阪大など、他施設に受け渡して</a:t>
            </a:r>
            <a:r>
              <a:rPr lang="en-US" altLang="ja-JP" sz="1400" b="1" dirty="0">
                <a:latin typeface="Meiryo" panose="020B0604030504040204" pitchFamily="34" charset="-128"/>
                <a:ea typeface="Meiryo" panose="020B0604030504040204" pitchFamily="34" charset="-128"/>
              </a:rPr>
              <a:t>E2</a:t>
            </a:r>
            <a:r>
              <a:rPr lang="ja-JP" altLang="en-US" sz="1400" b="1" dirty="0">
                <a:latin typeface="Meiryo" panose="020B0604030504040204" pitchFamily="34" charset="-128"/>
                <a:ea typeface="Meiryo" panose="020B0604030504040204" pitchFamily="34" charset="-128"/>
              </a:rPr>
              <a:t>測定をお願い</a:t>
            </a:r>
            <a:r>
              <a:rPr lang="ja-JP" altLang="en-US" sz="1400" dirty="0">
                <a:latin typeface="Meiryo" panose="020B0604030504040204" pitchFamily="34" charset="-128"/>
                <a:ea typeface="Meiryo" panose="020B0604030504040204" pitchFamily="34" charset="-128"/>
              </a:rPr>
              <a:t>している。（施設側としてはユーザーさんの利益最大化を第一として考える）</a:t>
            </a:r>
            <a:endParaRPr lang="en-US" altLang="ja-JP" sz="14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86463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10892</TotalTime>
  <Words>409</Words>
  <Application>Microsoft Macintosh PowerPoint</Application>
  <PresentationFormat>A4 210x297 mm</PresentationFormat>
  <Paragraphs>165</Paragraphs>
  <Slides>4</Slides>
  <Notes>4</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Calibri</vt:lpstr>
      <vt:lpstr>Calibri Light</vt:lpstr>
      <vt:lpstr>HGSMinchoE</vt:lpstr>
      <vt:lpstr>Meiryo</vt:lpstr>
      <vt:lpstr>ＭＳ Ｐゴシック</vt:lpstr>
      <vt:lpstr>Wingdings</vt:lpstr>
      <vt:lpstr>ヒラギノ角ゴシック W6</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Microsoft Office ユーザー</cp:lastModifiedBy>
  <cp:revision>1992</cp:revision>
  <cp:lastPrinted>2021-12-09T22:41:43Z</cp:lastPrinted>
  <dcterms:created xsi:type="dcterms:W3CDTF">2019-07-03T23:41:27Z</dcterms:created>
  <dcterms:modified xsi:type="dcterms:W3CDTF">2022-11-17T16:50:12Z</dcterms:modified>
</cp:coreProperties>
</file>